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EFD"/>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CD1D-E7E7-46BA-83CA-AC3255BF3A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5A35B0-BB70-4329-87B4-2405BB88C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78E003-80BD-485D-B4AF-50A3A5F5766A}"/>
              </a:ext>
            </a:extLst>
          </p:cNvPr>
          <p:cNvSpPr>
            <a:spLocks noGrp="1"/>
          </p:cNvSpPr>
          <p:nvPr>
            <p:ph type="dt" sz="half" idx="10"/>
          </p:nvPr>
        </p:nvSpPr>
        <p:spPr/>
        <p:txBody>
          <a:bodyPr/>
          <a:lstStyle/>
          <a:p>
            <a:fld id="{51D632B9-ED18-4FC7-B49C-67B46044D5FA}" type="datetimeFigureOut">
              <a:rPr lang="en-US" smtClean="0"/>
              <a:t>6/14/2018</a:t>
            </a:fld>
            <a:endParaRPr lang="en-US"/>
          </a:p>
        </p:txBody>
      </p:sp>
      <p:sp>
        <p:nvSpPr>
          <p:cNvPr id="5" name="Footer Placeholder 4">
            <a:extLst>
              <a:ext uri="{FF2B5EF4-FFF2-40B4-BE49-F238E27FC236}">
                <a16:creationId xmlns:a16="http://schemas.microsoft.com/office/drawing/2014/main" id="{A83A989A-F5FD-4E8D-A2F3-BDE3F5E76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93F00-F45E-4A53-9B92-2CBEC42A2379}"/>
              </a:ext>
            </a:extLst>
          </p:cNvPr>
          <p:cNvSpPr>
            <a:spLocks noGrp="1"/>
          </p:cNvSpPr>
          <p:nvPr>
            <p:ph type="sldNum" sz="quarter" idx="12"/>
          </p:nvPr>
        </p:nvSpPr>
        <p:spPr/>
        <p:txBody>
          <a:bodyPr/>
          <a:lstStyle/>
          <a:p>
            <a:fld id="{591C23F7-BFF9-4B5D-81FA-85EFC3EE6164}" type="slidenum">
              <a:rPr lang="en-US" smtClean="0"/>
              <a:t>‹#›</a:t>
            </a:fld>
            <a:endParaRPr lang="en-US"/>
          </a:p>
        </p:txBody>
      </p:sp>
    </p:spTree>
    <p:extLst>
      <p:ext uri="{BB962C8B-B14F-4D97-AF65-F5344CB8AC3E}">
        <p14:creationId xmlns:p14="http://schemas.microsoft.com/office/powerpoint/2010/main" val="157929603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2387F-1D4F-4A97-8857-B1F634913F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A52122-F90B-481C-93C9-E23633E850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645A5-2B20-45AF-827E-B607ACAFB921}"/>
              </a:ext>
            </a:extLst>
          </p:cNvPr>
          <p:cNvSpPr>
            <a:spLocks noGrp="1"/>
          </p:cNvSpPr>
          <p:nvPr>
            <p:ph type="dt" sz="half" idx="10"/>
          </p:nvPr>
        </p:nvSpPr>
        <p:spPr/>
        <p:txBody>
          <a:bodyPr/>
          <a:lstStyle/>
          <a:p>
            <a:fld id="{51D632B9-ED18-4FC7-B49C-67B46044D5FA}" type="datetimeFigureOut">
              <a:rPr lang="en-US" smtClean="0"/>
              <a:t>6/14/2018</a:t>
            </a:fld>
            <a:endParaRPr lang="en-US"/>
          </a:p>
        </p:txBody>
      </p:sp>
      <p:sp>
        <p:nvSpPr>
          <p:cNvPr id="5" name="Footer Placeholder 4">
            <a:extLst>
              <a:ext uri="{FF2B5EF4-FFF2-40B4-BE49-F238E27FC236}">
                <a16:creationId xmlns:a16="http://schemas.microsoft.com/office/drawing/2014/main" id="{3D0EA148-43F5-42B8-9D3A-FAD53D216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993A9-E12F-4D80-B40B-128E12434A23}"/>
              </a:ext>
            </a:extLst>
          </p:cNvPr>
          <p:cNvSpPr>
            <a:spLocks noGrp="1"/>
          </p:cNvSpPr>
          <p:nvPr>
            <p:ph type="sldNum" sz="quarter" idx="12"/>
          </p:nvPr>
        </p:nvSpPr>
        <p:spPr/>
        <p:txBody>
          <a:bodyPr/>
          <a:lstStyle/>
          <a:p>
            <a:fld id="{591C23F7-BFF9-4B5D-81FA-85EFC3EE6164}" type="slidenum">
              <a:rPr lang="en-US" smtClean="0"/>
              <a:t>‹#›</a:t>
            </a:fld>
            <a:endParaRPr lang="en-US"/>
          </a:p>
        </p:txBody>
      </p:sp>
    </p:spTree>
    <p:extLst>
      <p:ext uri="{BB962C8B-B14F-4D97-AF65-F5344CB8AC3E}">
        <p14:creationId xmlns:p14="http://schemas.microsoft.com/office/powerpoint/2010/main" val="32511884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E45151-B190-48AB-AE6C-7C43E1088A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CF315-8868-4A2E-B58D-EB0EB682C4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FD823-4CFA-4626-85B2-87A038FD10B0}"/>
              </a:ext>
            </a:extLst>
          </p:cNvPr>
          <p:cNvSpPr>
            <a:spLocks noGrp="1"/>
          </p:cNvSpPr>
          <p:nvPr>
            <p:ph type="dt" sz="half" idx="10"/>
          </p:nvPr>
        </p:nvSpPr>
        <p:spPr/>
        <p:txBody>
          <a:bodyPr/>
          <a:lstStyle/>
          <a:p>
            <a:fld id="{51D632B9-ED18-4FC7-B49C-67B46044D5FA}" type="datetimeFigureOut">
              <a:rPr lang="en-US" smtClean="0"/>
              <a:t>6/14/2018</a:t>
            </a:fld>
            <a:endParaRPr lang="en-US"/>
          </a:p>
        </p:txBody>
      </p:sp>
      <p:sp>
        <p:nvSpPr>
          <p:cNvPr id="5" name="Footer Placeholder 4">
            <a:extLst>
              <a:ext uri="{FF2B5EF4-FFF2-40B4-BE49-F238E27FC236}">
                <a16:creationId xmlns:a16="http://schemas.microsoft.com/office/drawing/2014/main" id="{AB747AAC-FE27-41F7-A50D-1F2669B88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DB5F3-6E87-4256-A6D1-4468B84E2699}"/>
              </a:ext>
            </a:extLst>
          </p:cNvPr>
          <p:cNvSpPr>
            <a:spLocks noGrp="1"/>
          </p:cNvSpPr>
          <p:nvPr>
            <p:ph type="sldNum" sz="quarter" idx="12"/>
          </p:nvPr>
        </p:nvSpPr>
        <p:spPr/>
        <p:txBody>
          <a:bodyPr/>
          <a:lstStyle/>
          <a:p>
            <a:fld id="{591C23F7-BFF9-4B5D-81FA-85EFC3EE6164}" type="slidenum">
              <a:rPr lang="en-US" smtClean="0"/>
              <a:t>‹#›</a:t>
            </a:fld>
            <a:endParaRPr lang="en-US"/>
          </a:p>
        </p:txBody>
      </p:sp>
    </p:spTree>
    <p:extLst>
      <p:ext uri="{BB962C8B-B14F-4D97-AF65-F5344CB8AC3E}">
        <p14:creationId xmlns:p14="http://schemas.microsoft.com/office/powerpoint/2010/main" val="244381269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8259-BEF8-4C94-90D2-CFBC0E717B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3C749-564B-4054-B4A3-DA1F970ECD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7D3B5-D0EB-44C1-BEE6-FA6A6DE178C0}"/>
              </a:ext>
            </a:extLst>
          </p:cNvPr>
          <p:cNvSpPr>
            <a:spLocks noGrp="1"/>
          </p:cNvSpPr>
          <p:nvPr>
            <p:ph type="dt" sz="half" idx="10"/>
          </p:nvPr>
        </p:nvSpPr>
        <p:spPr/>
        <p:txBody>
          <a:bodyPr/>
          <a:lstStyle/>
          <a:p>
            <a:fld id="{51D632B9-ED18-4FC7-B49C-67B46044D5FA}" type="datetimeFigureOut">
              <a:rPr lang="en-US" smtClean="0"/>
              <a:t>6/14/2018</a:t>
            </a:fld>
            <a:endParaRPr lang="en-US"/>
          </a:p>
        </p:txBody>
      </p:sp>
      <p:sp>
        <p:nvSpPr>
          <p:cNvPr id="5" name="Footer Placeholder 4">
            <a:extLst>
              <a:ext uri="{FF2B5EF4-FFF2-40B4-BE49-F238E27FC236}">
                <a16:creationId xmlns:a16="http://schemas.microsoft.com/office/drawing/2014/main" id="{D04D37CD-5B89-4E8F-8AFD-EE45987D2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41A5D-6BB1-4A8C-BA77-2F5A242E1554}"/>
              </a:ext>
            </a:extLst>
          </p:cNvPr>
          <p:cNvSpPr>
            <a:spLocks noGrp="1"/>
          </p:cNvSpPr>
          <p:nvPr>
            <p:ph type="sldNum" sz="quarter" idx="12"/>
          </p:nvPr>
        </p:nvSpPr>
        <p:spPr/>
        <p:txBody>
          <a:bodyPr/>
          <a:lstStyle/>
          <a:p>
            <a:fld id="{591C23F7-BFF9-4B5D-81FA-85EFC3EE6164}" type="slidenum">
              <a:rPr lang="en-US" smtClean="0"/>
              <a:t>‹#›</a:t>
            </a:fld>
            <a:endParaRPr lang="en-US"/>
          </a:p>
        </p:txBody>
      </p:sp>
    </p:spTree>
    <p:extLst>
      <p:ext uri="{BB962C8B-B14F-4D97-AF65-F5344CB8AC3E}">
        <p14:creationId xmlns:p14="http://schemas.microsoft.com/office/powerpoint/2010/main" val="243885139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4B89-8E6B-4D91-A253-E6D8941D69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6DD700-D10D-44A7-8DB0-046FA58805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E0C780B-D016-4478-AE21-C4D06463F18F}"/>
              </a:ext>
            </a:extLst>
          </p:cNvPr>
          <p:cNvSpPr>
            <a:spLocks noGrp="1"/>
          </p:cNvSpPr>
          <p:nvPr>
            <p:ph type="dt" sz="half" idx="10"/>
          </p:nvPr>
        </p:nvSpPr>
        <p:spPr/>
        <p:txBody>
          <a:bodyPr/>
          <a:lstStyle/>
          <a:p>
            <a:fld id="{51D632B9-ED18-4FC7-B49C-67B46044D5FA}" type="datetimeFigureOut">
              <a:rPr lang="en-US" smtClean="0"/>
              <a:t>6/14/2018</a:t>
            </a:fld>
            <a:endParaRPr lang="en-US"/>
          </a:p>
        </p:txBody>
      </p:sp>
      <p:sp>
        <p:nvSpPr>
          <p:cNvPr id="5" name="Footer Placeholder 4">
            <a:extLst>
              <a:ext uri="{FF2B5EF4-FFF2-40B4-BE49-F238E27FC236}">
                <a16:creationId xmlns:a16="http://schemas.microsoft.com/office/drawing/2014/main" id="{4D7BEFBB-6141-4982-A4B3-7CE4AE69C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BFE4A-D1B3-430D-9DC3-345F12ACEB57}"/>
              </a:ext>
            </a:extLst>
          </p:cNvPr>
          <p:cNvSpPr>
            <a:spLocks noGrp="1"/>
          </p:cNvSpPr>
          <p:nvPr>
            <p:ph type="sldNum" sz="quarter" idx="12"/>
          </p:nvPr>
        </p:nvSpPr>
        <p:spPr/>
        <p:txBody>
          <a:bodyPr/>
          <a:lstStyle/>
          <a:p>
            <a:fld id="{591C23F7-BFF9-4B5D-81FA-85EFC3EE6164}" type="slidenum">
              <a:rPr lang="en-US" smtClean="0"/>
              <a:t>‹#›</a:t>
            </a:fld>
            <a:endParaRPr lang="en-US"/>
          </a:p>
        </p:txBody>
      </p:sp>
    </p:spTree>
    <p:extLst>
      <p:ext uri="{BB962C8B-B14F-4D97-AF65-F5344CB8AC3E}">
        <p14:creationId xmlns:p14="http://schemas.microsoft.com/office/powerpoint/2010/main" val="49437677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BAD5-8D10-4247-B84F-9CEDC696F5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5EAD25-2EA1-416E-9EA8-6E6CDC024C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CE5283-9F32-4524-ADBB-F31235BF12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132909-F1CB-4D29-B4C9-1E8A426788F8}"/>
              </a:ext>
            </a:extLst>
          </p:cNvPr>
          <p:cNvSpPr>
            <a:spLocks noGrp="1"/>
          </p:cNvSpPr>
          <p:nvPr>
            <p:ph type="dt" sz="half" idx="10"/>
          </p:nvPr>
        </p:nvSpPr>
        <p:spPr/>
        <p:txBody>
          <a:bodyPr/>
          <a:lstStyle/>
          <a:p>
            <a:fld id="{51D632B9-ED18-4FC7-B49C-67B46044D5FA}" type="datetimeFigureOut">
              <a:rPr lang="en-US" smtClean="0"/>
              <a:t>6/14/2018</a:t>
            </a:fld>
            <a:endParaRPr lang="en-US"/>
          </a:p>
        </p:txBody>
      </p:sp>
      <p:sp>
        <p:nvSpPr>
          <p:cNvPr id="6" name="Footer Placeholder 5">
            <a:extLst>
              <a:ext uri="{FF2B5EF4-FFF2-40B4-BE49-F238E27FC236}">
                <a16:creationId xmlns:a16="http://schemas.microsoft.com/office/drawing/2014/main" id="{424D4338-062D-45B5-94D3-31746C9E34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F7051-A28F-4916-93C9-840D62C26F6B}"/>
              </a:ext>
            </a:extLst>
          </p:cNvPr>
          <p:cNvSpPr>
            <a:spLocks noGrp="1"/>
          </p:cNvSpPr>
          <p:nvPr>
            <p:ph type="sldNum" sz="quarter" idx="12"/>
          </p:nvPr>
        </p:nvSpPr>
        <p:spPr/>
        <p:txBody>
          <a:bodyPr/>
          <a:lstStyle/>
          <a:p>
            <a:fld id="{591C23F7-BFF9-4B5D-81FA-85EFC3EE6164}" type="slidenum">
              <a:rPr lang="en-US" smtClean="0"/>
              <a:t>‹#›</a:t>
            </a:fld>
            <a:endParaRPr lang="en-US"/>
          </a:p>
        </p:txBody>
      </p:sp>
    </p:spTree>
    <p:extLst>
      <p:ext uri="{BB962C8B-B14F-4D97-AF65-F5344CB8AC3E}">
        <p14:creationId xmlns:p14="http://schemas.microsoft.com/office/powerpoint/2010/main" val="280918145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9F77-23E9-428C-8C7E-9000FE747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FB0C52-D87D-4CC7-B4CD-E8C9D4C461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968C3D-97B5-4C03-8FD1-C8CD018E0F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AE7B0C-41C4-4AB4-AB7E-8CAEC79125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AE7A8AE-0A99-4CAD-901F-353552409C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8716AB-FE4A-4B08-8442-38FB31DD5E5A}"/>
              </a:ext>
            </a:extLst>
          </p:cNvPr>
          <p:cNvSpPr>
            <a:spLocks noGrp="1"/>
          </p:cNvSpPr>
          <p:nvPr>
            <p:ph type="dt" sz="half" idx="10"/>
          </p:nvPr>
        </p:nvSpPr>
        <p:spPr/>
        <p:txBody>
          <a:bodyPr/>
          <a:lstStyle/>
          <a:p>
            <a:fld id="{51D632B9-ED18-4FC7-B49C-67B46044D5FA}" type="datetimeFigureOut">
              <a:rPr lang="en-US" smtClean="0"/>
              <a:t>6/14/2018</a:t>
            </a:fld>
            <a:endParaRPr lang="en-US"/>
          </a:p>
        </p:txBody>
      </p:sp>
      <p:sp>
        <p:nvSpPr>
          <p:cNvPr id="8" name="Footer Placeholder 7">
            <a:extLst>
              <a:ext uri="{FF2B5EF4-FFF2-40B4-BE49-F238E27FC236}">
                <a16:creationId xmlns:a16="http://schemas.microsoft.com/office/drawing/2014/main" id="{2887365C-D8C0-4362-BFDD-601380ECA1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6DBB9-2327-45B0-8754-C312A7B9A83F}"/>
              </a:ext>
            </a:extLst>
          </p:cNvPr>
          <p:cNvSpPr>
            <a:spLocks noGrp="1"/>
          </p:cNvSpPr>
          <p:nvPr>
            <p:ph type="sldNum" sz="quarter" idx="12"/>
          </p:nvPr>
        </p:nvSpPr>
        <p:spPr/>
        <p:txBody>
          <a:bodyPr/>
          <a:lstStyle/>
          <a:p>
            <a:fld id="{591C23F7-BFF9-4B5D-81FA-85EFC3EE6164}" type="slidenum">
              <a:rPr lang="en-US" smtClean="0"/>
              <a:t>‹#›</a:t>
            </a:fld>
            <a:endParaRPr lang="en-US"/>
          </a:p>
        </p:txBody>
      </p:sp>
    </p:spTree>
    <p:extLst>
      <p:ext uri="{BB962C8B-B14F-4D97-AF65-F5344CB8AC3E}">
        <p14:creationId xmlns:p14="http://schemas.microsoft.com/office/powerpoint/2010/main" val="352700643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22A7-7C7C-42D3-A6CC-F3FADB3A2F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1F1E6-2025-450D-975F-7B418A1A9B0E}"/>
              </a:ext>
            </a:extLst>
          </p:cNvPr>
          <p:cNvSpPr>
            <a:spLocks noGrp="1"/>
          </p:cNvSpPr>
          <p:nvPr>
            <p:ph type="dt" sz="half" idx="10"/>
          </p:nvPr>
        </p:nvSpPr>
        <p:spPr/>
        <p:txBody>
          <a:bodyPr/>
          <a:lstStyle/>
          <a:p>
            <a:fld id="{51D632B9-ED18-4FC7-B49C-67B46044D5FA}" type="datetimeFigureOut">
              <a:rPr lang="en-US" smtClean="0"/>
              <a:t>6/14/2018</a:t>
            </a:fld>
            <a:endParaRPr lang="en-US"/>
          </a:p>
        </p:txBody>
      </p:sp>
      <p:sp>
        <p:nvSpPr>
          <p:cNvPr id="4" name="Footer Placeholder 3">
            <a:extLst>
              <a:ext uri="{FF2B5EF4-FFF2-40B4-BE49-F238E27FC236}">
                <a16:creationId xmlns:a16="http://schemas.microsoft.com/office/drawing/2014/main" id="{8C8DB5C8-8DD2-4344-B51E-9EEFB053AE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0ACD1D-913E-4023-AD4B-1675D8C2232D}"/>
              </a:ext>
            </a:extLst>
          </p:cNvPr>
          <p:cNvSpPr>
            <a:spLocks noGrp="1"/>
          </p:cNvSpPr>
          <p:nvPr>
            <p:ph type="sldNum" sz="quarter" idx="12"/>
          </p:nvPr>
        </p:nvSpPr>
        <p:spPr/>
        <p:txBody>
          <a:bodyPr/>
          <a:lstStyle/>
          <a:p>
            <a:fld id="{591C23F7-BFF9-4B5D-81FA-85EFC3EE6164}" type="slidenum">
              <a:rPr lang="en-US" smtClean="0"/>
              <a:t>‹#›</a:t>
            </a:fld>
            <a:endParaRPr lang="en-US"/>
          </a:p>
        </p:txBody>
      </p:sp>
    </p:spTree>
    <p:extLst>
      <p:ext uri="{BB962C8B-B14F-4D97-AF65-F5344CB8AC3E}">
        <p14:creationId xmlns:p14="http://schemas.microsoft.com/office/powerpoint/2010/main" val="336595155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DB07D-B8B4-497C-AFF9-CB7AA5F13E1F}"/>
              </a:ext>
            </a:extLst>
          </p:cNvPr>
          <p:cNvSpPr>
            <a:spLocks noGrp="1"/>
          </p:cNvSpPr>
          <p:nvPr>
            <p:ph type="dt" sz="half" idx="10"/>
          </p:nvPr>
        </p:nvSpPr>
        <p:spPr/>
        <p:txBody>
          <a:bodyPr/>
          <a:lstStyle/>
          <a:p>
            <a:fld id="{51D632B9-ED18-4FC7-B49C-67B46044D5FA}" type="datetimeFigureOut">
              <a:rPr lang="en-US" smtClean="0"/>
              <a:t>6/14/2018</a:t>
            </a:fld>
            <a:endParaRPr lang="en-US"/>
          </a:p>
        </p:txBody>
      </p:sp>
      <p:sp>
        <p:nvSpPr>
          <p:cNvPr id="3" name="Footer Placeholder 2">
            <a:extLst>
              <a:ext uri="{FF2B5EF4-FFF2-40B4-BE49-F238E27FC236}">
                <a16:creationId xmlns:a16="http://schemas.microsoft.com/office/drawing/2014/main" id="{EB5152E2-80FE-4079-A1E4-AB2B633FC0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C5428A-193E-47AD-9F80-81BE58AB21B3}"/>
              </a:ext>
            </a:extLst>
          </p:cNvPr>
          <p:cNvSpPr>
            <a:spLocks noGrp="1"/>
          </p:cNvSpPr>
          <p:nvPr>
            <p:ph type="sldNum" sz="quarter" idx="12"/>
          </p:nvPr>
        </p:nvSpPr>
        <p:spPr/>
        <p:txBody>
          <a:bodyPr/>
          <a:lstStyle/>
          <a:p>
            <a:fld id="{591C23F7-BFF9-4B5D-81FA-85EFC3EE6164}" type="slidenum">
              <a:rPr lang="en-US" smtClean="0"/>
              <a:t>‹#›</a:t>
            </a:fld>
            <a:endParaRPr lang="en-US"/>
          </a:p>
        </p:txBody>
      </p:sp>
    </p:spTree>
    <p:extLst>
      <p:ext uri="{BB962C8B-B14F-4D97-AF65-F5344CB8AC3E}">
        <p14:creationId xmlns:p14="http://schemas.microsoft.com/office/powerpoint/2010/main" val="68681333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3750-1584-459E-BBCD-36CC7839EB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447BFB-760F-4661-8062-82F013FA6C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52A59A-B557-45CA-927D-30F310EAD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98F0F9-C060-45E6-B4C1-502EEBD5BED9}"/>
              </a:ext>
            </a:extLst>
          </p:cNvPr>
          <p:cNvSpPr>
            <a:spLocks noGrp="1"/>
          </p:cNvSpPr>
          <p:nvPr>
            <p:ph type="dt" sz="half" idx="10"/>
          </p:nvPr>
        </p:nvSpPr>
        <p:spPr/>
        <p:txBody>
          <a:bodyPr/>
          <a:lstStyle/>
          <a:p>
            <a:fld id="{51D632B9-ED18-4FC7-B49C-67B46044D5FA}" type="datetimeFigureOut">
              <a:rPr lang="en-US" smtClean="0"/>
              <a:t>6/14/2018</a:t>
            </a:fld>
            <a:endParaRPr lang="en-US"/>
          </a:p>
        </p:txBody>
      </p:sp>
      <p:sp>
        <p:nvSpPr>
          <p:cNvPr id="6" name="Footer Placeholder 5">
            <a:extLst>
              <a:ext uri="{FF2B5EF4-FFF2-40B4-BE49-F238E27FC236}">
                <a16:creationId xmlns:a16="http://schemas.microsoft.com/office/drawing/2014/main" id="{A3B0F59B-5252-4776-8DB7-5295D51FD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60F9D-36DB-4F40-AF1D-0B105E989139}"/>
              </a:ext>
            </a:extLst>
          </p:cNvPr>
          <p:cNvSpPr>
            <a:spLocks noGrp="1"/>
          </p:cNvSpPr>
          <p:nvPr>
            <p:ph type="sldNum" sz="quarter" idx="12"/>
          </p:nvPr>
        </p:nvSpPr>
        <p:spPr/>
        <p:txBody>
          <a:bodyPr/>
          <a:lstStyle/>
          <a:p>
            <a:fld id="{591C23F7-BFF9-4B5D-81FA-85EFC3EE6164}" type="slidenum">
              <a:rPr lang="en-US" smtClean="0"/>
              <a:t>‹#›</a:t>
            </a:fld>
            <a:endParaRPr lang="en-US"/>
          </a:p>
        </p:txBody>
      </p:sp>
    </p:spTree>
    <p:extLst>
      <p:ext uri="{BB962C8B-B14F-4D97-AF65-F5344CB8AC3E}">
        <p14:creationId xmlns:p14="http://schemas.microsoft.com/office/powerpoint/2010/main" val="401771207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481B-F460-4CAA-B8E9-8C21A8B68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6A0425-20F9-4D1D-9756-C9FF3E15D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2CD185-E6AB-474E-AEF7-997AE6E30E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F82FFB-D2AA-4B31-AB22-1B0A138CB236}"/>
              </a:ext>
            </a:extLst>
          </p:cNvPr>
          <p:cNvSpPr>
            <a:spLocks noGrp="1"/>
          </p:cNvSpPr>
          <p:nvPr>
            <p:ph type="dt" sz="half" idx="10"/>
          </p:nvPr>
        </p:nvSpPr>
        <p:spPr/>
        <p:txBody>
          <a:bodyPr/>
          <a:lstStyle/>
          <a:p>
            <a:fld id="{51D632B9-ED18-4FC7-B49C-67B46044D5FA}" type="datetimeFigureOut">
              <a:rPr lang="en-US" smtClean="0"/>
              <a:t>6/14/2018</a:t>
            </a:fld>
            <a:endParaRPr lang="en-US"/>
          </a:p>
        </p:txBody>
      </p:sp>
      <p:sp>
        <p:nvSpPr>
          <p:cNvPr id="6" name="Footer Placeholder 5">
            <a:extLst>
              <a:ext uri="{FF2B5EF4-FFF2-40B4-BE49-F238E27FC236}">
                <a16:creationId xmlns:a16="http://schemas.microsoft.com/office/drawing/2014/main" id="{76D318BB-B179-4174-A521-95D91A3A3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7B391D-275C-4C1A-B364-576387E7733C}"/>
              </a:ext>
            </a:extLst>
          </p:cNvPr>
          <p:cNvSpPr>
            <a:spLocks noGrp="1"/>
          </p:cNvSpPr>
          <p:nvPr>
            <p:ph type="sldNum" sz="quarter" idx="12"/>
          </p:nvPr>
        </p:nvSpPr>
        <p:spPr/>
        <p:txBody>
          <a:bodyPr/>
          <a:lstStyle/>
          <a:p>
            <a:fld id="{591C23F7-BFF9-4B5D-81FA-85EFC3EE6164}" type="slidenum">
              <a:rPr lang="en-US" smtClean="0"/>
              <a:t>‹#›</a:t>
            </a:fld>
            <a:endParaRPr lang="en-US"/>
          </a:p>
        </p:txBody>
      </p:sp>
    </p:spTree>
    <p:extLst>
      <p:ext uri="{BB962C8B-B14F-4D97-AF65-F5344CB8AC3E}">
        <p14:creationId xmlns:p14="http://schemas.microsoft.com/office/powerpoint/2010/main" val="55036712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9CEFD">
            <a:alpha val="88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CCB566-41AE-48D8-854F-1D5122CB5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FB2B48-E5DD-4307-BE3C-489217E4FB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5318D-00FA-4834-9694-98E9684689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632B9-ED18-4FC7-B49C-67B46044D5FA}" type="datetimeFigureOut">
              <a:rPr lang="en-US" smtClean="0"/>
              <a:t>6/14/2018</a:t>
            </a:fld>
            <a:endParaRPr lang="en-US"/>
          </a:p>
        </p:txBody>
      </p:sp>
      <p:sp>
        <p:nvSpPr>
          <p:cNvPr id="5" name="Footer Placeholder 4">
            <a:extLst>
              <a:ext uri="{FF2B5EF4-FFF2-40B4-BE49-F238E27FC236}">
                <a16:creationId xmlns:a16="http://schemas.microsoft.com/office/drawing/2014/main" id="{7B50E454-26B4-428B-8BC8-BB9EE8CC01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A06A1B-A67A-4139-B2FF-0BE3B8E25C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C23F7-BFF9-4B5D-81FA-85EFC3EE6164}" type="slidenum">
              <a:rPr lang="en-US" smtClean="0"/>
              <a:t>‹#›</a:t>
            </a:fld>
            <a:endParaRPr lang="en-US"/>
          </a:p>
        </p:txBody>
      </p:sp>
    </p:spTree>
    <p:extLst>
      <p:ext uri="{BB962C8B-B14F-4D97-AF65-F5344CB8AC3E}">
        <p14:creationId xmlns:p14="http://schemas.microsoft.com/office/powerpoint/2010/main" val="2028459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3.jpg"/><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2.emf"/><Relationship Id="rId5" Type="http://schemas.openxmlformats.org/officeDocument/2006/relationships/oleObject" Target="../embeddings/oleObject20.bin"/><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oleObject" Target="../embeddings/oleObject22.bin"/><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2.emf"/><Relationship Id="rId5" Type="http://schemas.openxmlformats.org/officeDocument/2006/relationships/oleObject" Target="../embeddings/oleObject24.bin"/><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emf"/><Relationship Id="rId5" Type="http://schemas.openxmlformats.org/officeDocument/2006/relationships/oleObject" Target="../embeddings/oleObject26.bin"/><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2.emf"/><Relationship Id="rId5" Type="http://schemas.openxmlformats.org/officeDocument/2006/relationships/oleObject" Target="../embeddings/oleObject28.bin"/><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2.emf"/><Relationship Id="rId5" Type="http://schemas.openxmlformats.org/officeDocument/2006/relationships/oleObject" Target="../embeddings/oleObject30.bin"/><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2.emf"/><Relationship Id="rId5" Type="http://schemas.openxmlformats.org/officeDocument/2006/relationships/oleObject" Target="../embeddings/oleObject32.bin"/><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2.emf"/><Relationship Id="rId5" Type="http://schemas.openxmlformats.org/officeDocument/2006/relationships/oleObject" Target="../embeddings/oleObject34.bin"/><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2.emf"/><Relationship Id="rId5" Type="http://schemas.openxmlformats.org/officeDocument/2006/relationships/oleObject" Target="../embeddings/oleObject36.bin"/><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2.emf"/><Relationship Id="rId5" Type="http://schemas.openxmlformats.org/officeDocument/2006/relationships/oleObject" Target="../embeddings/oleObject38.bin"/><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2.emf"/><Relationship Id="rId5" Type="http://schemas.openxmlformats.org/officeDocument/2006/relationships/oleObject" Target="../embeddings/oleObject40.bin"/><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image" Target="../media/image2.emf"/><Relationship Id="rId5" Type="http://schemas.openxmlformats.org/officeDocument/2006/relationships/oleObject" Target="../embeddings/oleObject42.bin"/><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2.emf"/><Relationship Id="rId5" Type="http://schemas.openxmlformats.org/officeDocument/2006/relationships/oleObject" Target="../embeddings/oleObject44.bin"/><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image" Target="../media/image2.emf"/><Relationship Id="rId5" Type="http://schemas.openxmlformats.org/officeDocument/2006/relationships/oleObject" Target="../embeddings/oleObject46.bin"/><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2.emf"/><Relationship Id="rId5" Type="http://schemas.openxmlformats.org/officeDocument/2006/relationships/oleObject" Target="../embeddings/oleObject48.bin"/><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image" Target="../media/image2.emf"/><Relationship Id="rId5" Type="http://schemas.openxmlformats.org/officeDocument/2006/relationships/oleObject" Target="../embeddings/oleObject50.bin"/><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image" Target="../media/image2.emf"/><Relationship Id="rId5" Type="http://schemas.openxmlformats.org/officeDocument/2006/relationships/oleObject" Target="../embeddings/oleObject52.bin"/><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27.vml"/><Relationship Id="rId6" Type="http://schemas.openxmlformats.org/officeDocument/2006/relationships/image" Target="../media/image2.emf"/><Relationship Id="rId5" Type="http://schemas.openxmlformats.org/officeDocument/2006/relationships/oleObject" Target="../embeddings/oleObject54.bin"/><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image" Target="../media/image2.emf"/><Relationship Id="rId5" Type="http://schemas.openxmlformats.org/officeDocument/2006/relationships/oleObject" Target="../embeddings/oleObject56.bin"/><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image" Target="../media/image2.emf"/><Relationship Id="rId5" Type="http://schemas.openxmlformats.org/officeDocument/2006/relationships/oleObject" Target="../embeddings/oleObject58.bin"/><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xml"/><Relationship Id="rId1" Type="http://schemas.openxmlformats.org/officeDocument/2006/relationships/vmlDrawing" Target="../drawings/vmlDrawing30.vml"/><Relationship Id="rId6" Type="http://schemas.openxmlformats.org/officeDocument/2006/relationships/image" Target="../media/image2.emf"/><Relationship Id="rId5" Type="http://schemas.openxmlformats.org/officeDocument/2006/relationships/oleObject" Target="../embeddings/oleObject60.bin"/><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1.bin"/><Relationship Id="rId7"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vmlDrawing" Target="../drawings/vmlDrawing31.vml"/><Relationship Id="rId6" Type="http://schemas.openxmlformats.org/officeDocument/2006/relationships/image" Target="../media/image2.emf"/><Relationship Id="rId5" Type="http://schemas.openxmlformats.org/officeDocument/2006/relationships/oleObject" Target="../embeddings/oleObject62.bin"/><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2.emf"/><Relationship Id="rId5" Type="http://schemas.openxmlformats.org/officeDocument/2006/relationships/oleObject" Target="../embeddings/oleObject8.bin"/><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2.emf"/><Relationship Id="rId5" Type="http://schemas.openxmlformats.org/officeDocument/2006/relationships/oleObject" Target="../embeddings/oleObject12.bin"/><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2.emf"/><Relationship Id="rId5" Type="http://schemas.openxmlformats.org/officeDocument/2006/relationships/oleObject" Target="../embeddings/oleObject14.bin"/><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2.emf"/><Relationship Id="rId5" Type="http://schemas.openxmlformats.org/officeDocument/2006/relationships/oleObject" Target="../embeddings/oleObject16.bin"/><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2.emf"/><Relationship Id="rId5" Type="http://schemas.openxmlformats.org/officeDocument/2006/relationships/oleObject" Target="../embeddings/oleObject18.bin"/><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r>
              <a:rPr lang="en-US" sz="3200" dirty="0">
                <a:latin typeface="Arial" panose="020B0604020202020204" pitchFamily="34" charset="0"/>
                <a:cs typeface="Arial" panose="020B0604020202020204" pitchFamily="34" charset="0"/>
              </a:rPr>
              <a:t>ATC Board Training</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June 21, 2018</a:t>
            </a:r>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r>
              <a:rPr lang="en-US" dirty="0">
                <a:latin typeface="Arial" panose="020B0604020202020204" pitchFamily="34" charset="0"/>
                <a:cs typeface="Arial" panose="020B0604020202020204" pitchFamily="34" charset="0"/>
              </a:rPr>
              <a:t>WUCIOA-  Audits, Financial Statements, Reserves, Budgets, Meeting Minutes</a:t>
            </a:r>
          </a:p>
          <a:p>
            <a:endParaRPr lang="en-US" dirty="0">
              <a:latin typeface="Arial" panose="020B0604020202020204" pitchFamily="34" charset="0"/>
              <a:cs typeface="Arial" panose="020B0604020202020204" pitchFamily="34" charset="0"/>
            </a:endParaRPr>
          </a:p>
          <a:p>
            <a:pPr>
              <a:lnSpc>
                <a:spcPct val="100000"/>
              </a:lnSpc>
              <a:spcBef>
                <a:spcPts val="0"/>
              </a:spcBef>
            </a:pPr>
            <a:r>
              <a:rPr lang="en-US" dirty="0"/>
              <a:t>Catherine (Cathy) Kuhn, CPA</a:t>
            </a:r>
          </a:p>
          <a:p>
            <a:pPr>
              <a:lnSpc>
                <a:spcPct val="100000"/>
              </a:lnSpc>
              <a:spcBef>
                <a:spcPts val="0"/>
              </a:spcBef>
            </a:pPr>
            <a:r>
              <a:rPr lang="en-US" dirty="0"/>
              <a:t>Newman &amp; Company, CPA, PC</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BC5D6B8B-1941-4FA4-951E-4497EC5B7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4171" y="5230368"/>
            <a:ext cx="2788920" cy="1627632"/>
          </a:xfrm>
          <a:prstGeom prst="rect">
            <a:avLst/>
          </a:prstGeom>
          <a:solidFill>
            <a:srgbClr val="69CEFD"/>
          </a:solidFill>
        </p:spPr>
      </p:pic>
      <p:pic>
        <p:nvPicPr>
          <p:cNvPr id="6" name="Picture 5">
            <a:extLst>
              <a:ext uri="{FF2B5EF4-FFF2-40B4-BE49-F238E27FC236}">
                <a16:creationId xmlns:a16="http://schemas.microsoft.com/office/drawing/2014/main" id="{1C0BDA9A-3B1C-4F31-A093-F2ADA8C2E0B6}"/>
              </a:ext>
            </a:extLst>
          </p:cNvPr>
          <p:cNvPicPr/>
          <p:nvPr/>
        </p:nvPicPr>
        <p:blipFill rotWithShape="1">
          <a:blip r:embed="rId4">
            <a:extLst>
              <a:ext uri="{28A0092B-C50C-407E-A947-70E740481C1C}">
                <a14:useLocalDpi xmlns:a14="http://schemas.microsoft.com/office/drawing/2010/main" val="0"/>
              </a:ext>
            </a:extLst>
          </a:blip>
          <a:srcRect l="19654" t="85700" r="21385" b="6680"/>
          <a:stretch/>
        </p:blipFill>
        <p:spPr bwMode="auto">
          <a:xfrm>
            <a:off x="-1091" y="6073822"/>
            <a:ext cx="4543425" cy="771525"/>
          </a:xfrm>
          <a:prstGeom prst="rect">
            <a:avLst/>
          </a:prstGeom>
          <a:noFill/>
          <a:ln>
            <a:noFill/>
          </a:ln>
          <a:extLst>
            <a:ext uri="{53640926-AAD7-44D8-BBD7-CCE9431645EC}">
              <a14:shadowObscured xmlns:a14="http://schemas.microsoft.com/office/drawing/2010/main"/>
            </a:ext>
          </a:extLst>
        </p:spPr>
      </p:pic>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extLst>
              <p:ext uri="{D42A27DB-BD31-4B8C-83A1-F6EECF244321}">
                <p14:modId xmlns:p14="http://schemas.microsoft.com/office/powerpoint/2010/main" val="557620835"/>
              </p:ext>
            </p:extLst>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1058" name="Acrobat Document" r:id="rId5" imgW="5009933" imgH="990430" progId="AcroExch.Document.11">
                  <p:embed/>
                </p:oleObj>
              </mc:Choice>
              <mc:Fallback>
                <p:oleObj name="Acrobat Document" r:id="rId5" imgW="5009933" imgH="990430" progId="AcroExch.Document.11">
                  <p:embed/>
                  <p:pic>
                    <p:nvPicPr>
                      <p:cNvPr id="0" name=""/>
                      <p:cNvPicPr/>
                      <p:nvPr/>
                    </p:nvPicPr>
                    <p:blipFill>
                      <a:blip r:embed="rId6"/>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extLst>
              <p:ext uri="{D42A27DB-BD31-4B8C-83A1-F6EECF244321}">
                <p14:modId xmlns:p14="http://schemas.microsoft.com/office/powerpoint/2010/main" val="1877306810"/>
              </p:ext>
            </p:extLst>
          </p:nvPr>
        </p:nvGraphicFramePr>
        <p:xfrm>
          <a:off x="5402036" y="5953125"/>
          <a:ext cx="2438400" cy="904875"/>
        </p:xfrm>
        <a:graphic>
          <a:graphicData uri="http://schemas.openxmlformats.org/presentationml/2006/ole">
            <mc:AlternateContent xmlns:mc="http://schemas.openxmlformats.org/markup-compatibility/2006">
              <mc:Choice xmlns:v="urn:schemas-microsoft-com:vml" Requires="v">
                <p:oleObj spid="_x0000_s1059" name="Acrobat Document" r:id="rId7" imgW="2438298" imgH="904705" progId="AcroExch.Document.11">
                  <p:embed/>
                </p:oleObj>
              </mc:Choice>
              <mc:Fallback>
                <p:oleObj name="Acrobat Document" r:id="rId7" imgW="2438298" imgH="904705" progId="AcroExch.Document.11">
                  <p:embed/>
                  <p:pic>
                    <p:nvPicPr>
                      <p:cNvPr id="0" name=""/>
                      <p:cNvPicPr/>
                      <p:nvPr/>
                    </p:nvPicPr>
                    <p:blipFill>
                      <a:blip r:embed="rId8"/>
                      <a:stretch>
                        <a:fillRect/>
                      </a:stretch>
                    </p:blipFill>
                    <p:spPr>
                      <a:xfrm>
                        <a:off x="5402036" y="5953125"/>
                        <a:ext cx="2438400" cy="904875"/>
                      </a:xfrm>
                      <a:prstGeom prst="rect">
                        <a:avLst/>
                      </a:prstGeom>
                    </p:spPr>
                  </p:pic>
                </p:oleObj>
              </mc:Fallback>
            </mc:AlternateContent>
          </a:graphicData>
        </a:graphic>
      </p:graphicFrame>
    </p:spTree>
    <p:extLst>
      <p:ext uri="{BB962C8B-B14F-4D97-AF65-F5344CB8AC3E}">
        <p14:creationId xmlns:p14="http://schemas.microsoft.com/office/powerpoint/2010/main" val="149403520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10272"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10273"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2D9CCF62-901C-49C1-B46B-EA5D9E2D8FCF}"/>
              </a:ext>
            </a:extLst>
          </p:cNvPr>
          <p:cNvSpPr/>
          <p:nvPr/>
        </p:nvSpPr>
        <p:spPr>
          <a:xfrm>
            <a:off x="2424247" y="1594565"/>
            <a:ext cx="8217628" cy="5152949"/>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Times New Roman" panose="02020603050405020304" pitchFamily="18" charset="0"/>
              </a:rPr>
              <a:t>Financial Statement Requirements: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OLD ACT:</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GAAP (Generally Accepted Accounting Principles) is NOT mentioned</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Best practice: Accrual financial statements (ATC is accrual)</a:t>
            </a:r>
          </a:p>
          <a:p>
            <a:pPr lvl="1"/>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NEW Act - Condo:</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GAAP financials (year- end) required (GAAP is Accrual basis, but Act doesn’t say “Accrual”)</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Resale certificate RCW specifically requires accrual basis no more than 120 days back  (64.34.425(</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a:t>
            </a:r>
          </a:p>
          <a:p>
            <a:endParaRPr lang="en-US" dirty="0"/>
          </a:p>
          <a:p>
            <a:pPr>
              <a:lnSpc>
                <a:spcPct val="107000"/>
              </a:lnSpc>
              <a:spcAft>
                <a:spcPts val="8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84322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11296"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11297"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0C9B2B70-F567-4212-8FAB-84EA3C422606}"/>
              </a:ext>
            </a:extLst>
          </p:cNvPr>
          <p:cNvSpPr/>
          <p:nvPr/>
        </p:nvSpPr>
        <p:spPr>
          <a:xfrm>
            <a:off x="2437309" y="1615893"/>
            <a:ext cx="7307582" cy="3433953"/>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HOA Act </a:t>
            </a:r>
          </a:p>
          <a:p>
            <a:pPr>
              <a:lnSpc>
                <a:spcPct val="107000"/>
              </a:lnSpc>
              <a:spcAft>
                <a:spcPts val="8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GAAP is not specifically required, however it says “… keep financial and other records sufficiently detailed to enable the association to fully declare to each owner the true statement of its financial status…”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Best practice-  GAAP/accrual</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646720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12320"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12321"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84FCF7A9-BF6B-4A49-A6F3-C35205083321}"/>
              </a:ext>
            </a:extLst>
          </p:cNvPr>
          <p:cNvSpPr/>
          <p:nvPr/>
        </p:nvSpPr>
        <p:spPr>
          <a:xfrm>
            <a:off x="2450371" y="1618297"/>
            <a:ext cx="6889571" cy="2248436"/>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WUCIOA:</a:t>
            </a:r>
          </a:p>
          <a:p>
            <a:pPr>
              <a:lnSpc>
                <a:spcPct val="107000"/>
              </a:lnSpc>
              <a:spcAft>
                <a:spcPts val="8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Section 327:</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“Must prepare financial statements at least annually under the </a:t>
            </a:r>
            <a:r>
              <a:rPr lang="en-US" sz="2400" u="sng" dirty="0">
                <a:latin typeface="Arial" panose="020B0604020202020204" pitchFamily="34" charset="0"/>
                <a:ea typeface="Calibri" panose="020F0502020204030204" pitchFamily="34" charset="0"/>
                <a:cs typeface="Arial" panose="020B0604020202020204" pitchFamily="34" charset="0"/>
              </a:rPr>
              <a:t>ACCRUAL</a:t>
            </a:r>
            <a:r>
              <a:rPr lang="en-US" sz="2400" dirty="0">
                <a:latin typeface="Arial" panose="020B0604020202020204" pitchFamily="34" charset="0"/>
                <a:ea typeface="Calibri" panose="020F0502020204030204" pitchFamily="34" charset="0"/>
                <a:cs typeface="Arial" panose="020B0604020202020204" pitchFamily="34" charset="0"/>
              </a:rPr>
              <a:t> basis”</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25596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13344"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13345"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3B259101-C8DD-4801-9407-E675B73D15F2}"/>
              </a:ext>
            </a:extLst>
          </p:cNvPr>
          <p:cNvSpPr/>
          <p:nvPr/>
        </p:nvSpPr>
        <p:spPr>
          <a:xfrm>
            <a:off x="3048000" y="2537135"/>
            <a:ext cx="6096000" cy="991169"/>
          </a:xfrm>
          <a:prstGeom prst="rect">
            <a:avLst/>
          </a:prstGeom>
        </p:spPr>
        <p:txBody>
          <a:bodyPr>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Times New Roman" panose="02020603050405020304" pitchFamily="18" charset="0"/>
              </a:rPr>
              <a:t>RESERVE ACCOUNTS:  (Reserve </a:t>
            </a:r>
            <a:r>
              <a:rPr lang="en-US" sz="2800" u="sng" dirty="0">
                <a:latin typeface="Arial" panose="020B0604020202020204" pitchFamily="34" charset="0"/>
                <a:ea typeface="Calibri" panose="020F0502020204030204" pitchFamily="34" charset="0"/>
                <a:cs typeface="Times New Roman" panose="02020603050405020304" pitchFamily="18" charset="0"/>
              </a:rPr>
              <a:t>Studies-</a:t>
            </a:r>
            <a:r>
              <a:rPr lang="en-US" sz="2800" dirty="0">
                <a:latin typeface="Arial" panose="020B0604020202020204" pitchFamily="34" charset="0"/>
                <a:ea typeface="Calibri" panose="020F0502020204030204" pitchFamily="34" charset="0"/>
                <a:cs typeface="Times New Roman" panose="02020603050405020304" pitchFamily="18" charset="0"/>
              </a:rPr>
              <a:t> Karen McDonald, next)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193459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14368"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14369"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2F627272-3829-4F92-B501-605885642CC4}"/>
              </a:ext>
            </a:extLst>
          </p:cNvPr>
          <p:cNvSpPr/>
          <p:nvPr/>
        </p:nvSpPr>
        <p:spPr>
          <a:xfrm>
            <a:off x="2450371" y="1603972"/>
            <a:ext cx="7294519" cy="4042966"/>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Old Act:</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Nothing specific</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New Act Condo:</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64.34.372</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Funds not commingled with the funds of any other association or association manager</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Reserve funds kept in segregated account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Transaction affecting funds (including checks) requires 2 officer/director signatures</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132612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15392"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15393"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B0862E07-C90D-48FB-8C59-E2216D93B788}"/>
              </a:ext>
            </a:extLst>
          </p:cNvPr>
          <p:cNvSpPr/>
          <p:nvPr/>
        </p:nvSpPr>
        <p:spPr>
          <a:xfrm>
            <a:off x="2424245" y="1591533"/>
            <a:ext cx="7307583" cy="3212098"/>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New Act Condo  </a:t>
            </a:r>
          </a:p>
          <a:p>
            <a:pPr>
              <a:lnSpc>
                <a:spcPct val="107000"/>
              </a:lnSpc>
              <a:spcAft>
                <a:spcPts val="8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64.34.380</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Association is “</a:t>
            </a:r>
            <a:r>
              <a:rPr lang="en-US" sz="2000" u="sng" dirty="0">
                <a:latin typeface="Arial" panose="020B0604020202020204" pitchFamily="34" charset="0"/>
                <a:ea typeface="Calibri" panose="020F0502020204030204" pitchFamily="34" charset="0"/>
                <a:cs typeface="Arial" panose="020B0604020202020204" pitchFamily="34" charset="0"/>
              </a:rPr>
              <a:t>encouraged</a:t>
            </a:r>
            <a:r>
              <a:rPr lang="en-US" sz="2000" dirty="0">
                <a:latin typeface="Arial" panose="020B0604020202020204" pitchFamily="34" charset="0"/>
                <a:ea typeface="Calibri" panose="020F0502020204030204" pitchFamily="34" charset="0"/>
                <a:cs typeface="Arial" panose="020B0604020202020204" pitchFamily="34" charset="0"/>
              </a:rPr>
              <a:t>” to establish a reserve account with a financial institution to fund major maintenance, repair, and replacement of common elements. BOD administers the account.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No requirement to fund the account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752202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16414"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16415"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FC8AEC11-B3FA-4B8D-9FDC-3E0A322F020D}"/>
              </a:ext>
            </a:extLst>
          </p:cNvPr>
          <p:cNvSpPr/>
          <p:nvPr/>
        </p:nvSpPr>
        <p:spPr>
          <a:xfrm>
            <a:off x="2450372" y="1638888"/>
            <a:ext cx="6096000" cy="1853264"/>
          </a:xfrm>
          <a:prstGeom prst="rect">
            <a:avLst/>
          </a:prstGeom>
        </p:spPr>
        <p:txBody>
          <a:bodyPr>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HOA Act:</a:t>
            </a:r>
          </a:p>
          <a:p>
            <a:pPr>
              <a:lnSpc>
                <a:spcPct val="107000"/>
              </a:lnSpc>
              <a:spcAft>
                <a:spcPts val="8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64.38.045 and  64.38.065</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SAME as New Act Condo</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1972511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17438"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17439"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2C7F6C57-06AD-4FED-9782-F0FE709900E6}"/>
              </a:ext>
            </a:extLst>
          </p:cNvPr>
          <p:cNvSpPr/>
          <p:nvPr/>
        </p:nvSpPr>
        <p:spPr>
          <a:xfrm>
            <a:off x="2447109" y="1626665"/>
            <a:ext cx="8146868" cy="4722062"/>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WUCIOA:</a:t>
            </a:r>
          </a:p>
          <a:p>
            <a:pPr>
              <a:lnSpc>
                <a:spcPct val="107000"/>
              </a:lnSpc>
              <a:spcAft>
                <a:spcPts val="8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327: Keep </a:t>
            </a:r>
            <a:r>
              <a:rPr lang="en-US" sz="2400" u="sng" dirty="0">
                <a:latin typeface="Arial" panose="020B0604020202020204" pitchFamily="34" charset="0"/>
                <a:ea typeface="Calibri" panose="020F0502020204030204" pitchFamily="34" charset="0"/>
                <a:cs typeface="Arial" panose="020B0604020202020204" pitchFamily="34" charset="0"/>
              </a:rPr>
              <a:t>All</a:t>
            </a:r>
            <a:r>
              <a:rPr lang="en-US" sz="2400" dirty="0">
                <a:latin typeface="Arial" panose="020B0604020202020204" pitchFamily="34" charset="0"/>
                <a:ea typeface="Calibri" panose="020F0502020204030204" pitchFamily="34" charset="0"/>
                <a:cs typeface="Arial" panose="020B0604020202020204" pitchFamily="34" charset="0"/>
              </a:rPr>
              <a:t> Funds in the name of the Association, with a “Qualified Financial Institution”</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40:  Definition of  “Qualified Financial Institution” (QFI)--  Bank, Savings Associations, Credit Unions insured by Federal Government  (I don’t see this language in the prior Acts)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327:  Managing agent who accepts/receives funds belonging to the association must promptly deposit into an account maintained by the association</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9539955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18462"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18463"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8079E03C-C2B8-4299-AED1-ED09C5FC7BBD}"/>
              </a:ext>
            </a:extLst>
          </p:cNvPr>
          <p:cNvSpPr/>
          <p:nvPr/>
        </p:nvSpPr>
        <p:spPr>
          <a:xfrm>
            <a:off x="2450372" y="1623789"/>
            <a:ext cx="8313422" cy="4101316"/>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WUCIOA:  Reserve accounts:</a:t>
            </a:r>
          </a:p>
          <a:p>
            <a:pPr>
              <a:lnSpc>
                <a:spcPct val="107000"/>
              </a:lnSpc>
              <a:spcAft>
                <a:spcPts val="8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328:   IF an association is required to obtain a reserve study (section 330) THEN MUST </a:t>
            </a:r>
            <a:r>
              <a:rPr lang="en-US" sz="2000" u="sng" dirty="0">
                <a:latin typeface="Arial" panose="020B0604020202020204" pitchFamily="34" charset="0"/>
                <a:ea typeface="Calibri" panose="020F0502020204030204" pitchFamily="34" charset="0"/>
                <a:cs typeface="Arial" panose="020B0604020202020204" pitchFamily="34" charset="0"/>
              </a:rPr>
              <a:t>establish</a:t>
            </a:r>
            <a:r>
              <a:rPr lang="en-US" sz="2000" dirty="0">
                <a:latin typeface="Arial" panose="020B0604020202020204" pitchFamily="34" charset="0"/>
                <a:ea typeface="Calibri" panose="020F0502020204030204" pitchFamily="34" charset="0"/>
                <a:cs typeface="Arial" panose="020B0604020202020204" pitchFamily="34" charset="0"/>
              </a:rPr>
              <a:t>  one or more accounts for replacement costs of reserve components.    (Does NOT say “must </a:t>
            </a:r>
            <a:r>
              <a:rPr lang="en-US" sz="2000" u="sng" dirty="0">
                <a:latin typeface="Arial" panose="020B0604020202020204" pitchFamily="34" charset="0"/>
                <a:ea typeface="Calibri" panose="020F0502020204030204" pitchFamily="34" charset="0"/>
                <a:cs typeface="Arial" panose="020B0604020202020204" pitchFamily="34" charset="0"/>
              </a:rPr>
              <a:t>fund</a:t>
            </a:r>
            <a:r>
              <a:rPr lang="en-US" sz="2000" dirty="0">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Must be income earning account under the “direct control of the board” and “the board is responsible for administering the reserve account.”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Does not mention a “2 signature on checks” required – possibly due to the “direct control of the board” language which would indicate the board approves transactions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1790540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19486"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19487"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453CCBDB-68AB-4A23-B9A4-A1782FE3F75E}"/>
              </a:ext>
            </a:extLst>
          </p:cNvPr>
          <p:cNvSpPr/>
          <p:nvPr/>
        </p:nvSpPr>
        <p:spPr>
          <a:xfrm>
            <a:off x="2450371" y="1657279"/>
            <a:ext cx="7764783" cy="4388958"/>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WUCIOA:  Reserve accounts:</a:t>
            </a:r>
          </a:p>
          <a:p>
            <a:pPr marL="342900" indent="-342900">
              <a:lnSpc>
                <a:spcPct val="107000"/>
              </a:lnSpc>
              <a:spcAft>
                <a:spcPts val="800"/>
              </a:spcAft>
              <a:buFont typeface="Arial" panose="020B0604020202020204" pitchFamily="34" charset="0"/>
              <a:buChar char="•"/>
            </a:pPr>
            <a:endParaRPr lang="en-US" sz="14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Question for attorneys:  It is not clear if the comment in section 327 re: “funds” and “deposit in Qualified Financial Institution” also relates to Section 328/Reserve accounts since 328 says “income-earning account.”  However 327 says “Keep ALL funds” ….. with a QFI</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Seems to indicate ALL funds (including reserve accounts) should be in a QFI.</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9393277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2082"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extLst>
              <p:ext uri="{D42A27DB-BD31-4B8C-83A1-F6EECF244321}">
                <p14:modId xmlns:p14="http://schemas.microsoft.com/office/powerpoint/2010/main" val="2444336686"/>
              </p:ext>
            </p:extLst>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2083"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11" name="Rectangle 10">
            <a:extLst>
              <a:ext uri="{FF2B5EF4-FFF2-40B4-BE49-F238E27FC236}">
                <a16:creationId xmlns:a16="http://schemas.microsoft.com/office/drawing/2014/main" id="{4C26D181-C052-4B96-AAFC-A9334AFA1174}"/>
              </a:ext>
            </a:extLst>
          </p:cNvPr>
          <p:cNvSpPr/>
          <p:nvPr/>
        </p:nvSpPr>
        <p:spPr>
          <a:xfrm>
            <a:off x="2468882" y="1606736"/>
            <a:ext cx="7874000" cy="3746795"/>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Times New Roman" panose="02020603050405020304" pitchFamily="18" charset="0"/>
              </a:rPr>
              <a:t>Will cover key aspects of these areas under both the “old”, “new”  and “newest” laws:</a:t>
            </a:r>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Audit and Financial Statements Requirements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Reserve Accounts – Requirements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Budgets – Overview and Disclosures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Meeting Minutes (Overview- Minutes are used for the audits)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401557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20510"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20511"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90D82F07-74F9-4954-B69A-A9EC572A798B}"/>
              </a:ext>
            </a:extLst>
          </p:cNvPr>
          <p:cNvSpPr/>
          <p:nvPr/>
        </p:nvSpPr>
        <p:spPr>
          <a:xfrm>
            <a:off x="2450372" y="1630474"/>
            <a:ext cx="8217628" cy="4765985"/>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WUCIOA:  Reserve Account Withdrawals:</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329: OK to withdraw from reserve account for unforeseen or unbudgeted costs that are unrelated to replacement costs of the reserve components.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Must record in the minutes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Notice to each unit owner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Adopt a 24 month repayment schedule unless unreasonable burden on unit owners</a:t>
            </a:r>
          </a:p>
          <a:p>
            <a:pPr marL="1257300" lvl="2" indent="-342900">
              <a:lnSpc>
                <a:spcPct val="107000"/>
              </a:lnSpc>
              <a:spcAft>
                <a:spcPts val="80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This is the same as New Act Condo and HOA Acts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Annual budget should include: (this is new)</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Notice of withdrawal</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Statement of current deficiency in reserve funding on a per unit basis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Repayment plan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67855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21536"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21537"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E003DD0E-4D2A-40A5-B6C0-A77F58886678}"/>
              </a:ext>
            </a:extLst>
          </p:cNvPr>
          <p:cNvSpPr/>
          <p:nvPr/>
        </p:nvSpPr>
        <p:spPr>
          <a:xfrm>
            <a:off x="2437309" y="1617044"/>
            <a:ext cx="7294519" cy="3038781"/>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WUCIOA:  Reserve Account Withdrawals</a:t>
            </a:r>
          </a:p>
          <a:p>
            <a:pPr>
              <a:lnSpc>
                <a:spcPct val="107000"/>
              </a:lnSpc>
              <a:spcAft>
                <a:spcPts val="8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329 (2) Board may withdraw funds without the above notice/repayment requirements to pay for replacement costs of reserve components not included in the reserve study</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 Similar to prior Acts</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316142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22560"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22561"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A23693FA-43C9-4A09-A80D-E581D5A2CCDB}"/>
              </a:ext>
            </a:extLst>
          </p:cNvPr>
          <p:cNvSpPr/>
          <p:nvPr/>
        </p:nvSpPr>
        <p:spPr>
          <a:xfrm>
            <a:off x="2473234" y="1615185"/>
            <a:ext cx="7167154" cy="2643609"/>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BUDGETS:</a:t>
            </a:r>
          </a:p>
          <a:p>
            <a:pPr>
              <a:lnSpc>
                <a:spcPct val="107000"/>
              </a:lnSpc>
              <a:spcAft>
                <a:spcPts val="8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Budgets could be a whole separate class!   (WSCAI Budget Class Saturday morning Sept 8)</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Brief summary!</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006866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23584"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23585"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4B389240-0343-4AF1-9F9C-51952AF0D26D}"/>
              </a:ext>
            </a:extLst>
          </p:cNvPr>
          <p:cNvSpPr/>
          <p:nvPr/>
        </p:nvSpPr>
        <p:spPr>
          <a:xfrm>
            <a:off x="2450372" y="1580422"/>
            <a:ext cx="8430988" cy="5345053"/>
          </a:xfrm>
          <a:prstGeom prst="rect">
            <a:avLst/>
          </a:prstGeom>
        </p:spPr>
        <p:txBody>
          <a:bodyPr wrap="square">
            <a:spAutoFit/>
          </a:bodyPr>
          <a:lstStyle/>
          <a:p>
            <a:pPr>
              <a:lnSpc>
                <a:spcPct val="107000"/>
              </a:lnSpc>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Old Act:  Does not have Budget Ratification, Board adopts the Budget</a:t>
            </a:r>
          </a:p>
          <a:p>
            <a:pPr>
              <a:lnSpc>
                <a:spcPct val="107000"/>
              </a:lnSpc>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New Act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Arial" panose="020B0604020202020204" pitchFamily="34" charset="0"/>
                <a:ea typeface="Calibri" panose="020F0502020204030204" pitchFamily="34" charset="0"/>
                <a:cs typeface="Arial" panose="020B0604020202020204" pitchFamily="34" charset="0"/>
              </a:rPr>
              <a:t>Budgets are Ratified:  64.34.308</a:t>
            </a: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Board adopts the budget</a:t>
            </a: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Within 30 days of adoption: Provide budget “summary” and set a ratification meeting of the owners (Date of mtg is 14-60 days after summary is mailed)</a:t>
            </a: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Budget ratified unless majority of votes REJECT the budget (With or without Quorum) (If rejected, prior </a:t>
            </a:r>
            <a:r>
              <a:rPr lang="en-US" sz="2000" dirty="0" err="1">
                <a:effectLst/>
                <a:latin typeface="Arial" panose="020B0604020202020204" pitchFamily="34" charset="0"/>
                <a:ea typeface="Calibri" panose="020F0502020204030204" pitchFamily="34" charset="0"/>
                <a:cs typeface="Arial" panose="020B0604020202020204" pitchFamily="34" charset="0"/>
              </a:rPr>
              <a:t>bgt</a:t>
            </a:r>
            <a:r>
              <a:rPr lang="en-US" sz="2000" dirty="0">
                <a:effectLst/>
                <a:latin typeface="Arial" panose="020B0604020202020204" pitchFamily="34" charset="0"/>
                <a:ea typeface="Calibri" panose="020F0502020204030204" pitchFamily="34" charset="0"/>
                <a:cs typeface="Arial" panose="020B0604020202020204" pitchFamily="34" charset="0"/>
              </a:rPr>
              <a:t> in effect until owners ratify)</a:t>
            </a:r>
          </a:p>
          <a:p>
            <a:pPr marL="800100" marR="0" lvl="1" indent="-342900">
              <a:lnSpc>
                <a:spcPct val="107000"/>
              </a:lnSpc>
              <a:spcBef>
                <a:spcPts val="0"/>
              </a:spcBef>
              <a:spcAft>
                <a:spcPts val="80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Certain disclosures required regarding RESERVES and sufficiency required to be included in budget document going out to unit owners</a:t>
            </a:r>
          </a:p>
        </p:txBody>
      </p:sp>
    </p:spTree>
    <p:extLst>
      <p:ext uri="{BB962C8B-B14F-4D97-AF65-F5344CB8AC3E}">
        <p14:creationId xmlns:p14="http://schemas.microsoft.com/office/powerpoint/2010/main" val="80408375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24608"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24609"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E7BB20A7-82EF-4A3E-B131-A80B05BD4683}"/>
              </a:ext>
            </a:extLst>
          </p:cNvPr>
          <p:cNvSpPr/>
          <p:nvPr/>
        </p:nvSpPr>
        <p:spPr>
          <a:xfrm>
            <a:off x="2450372" y="1582147"/>
            <a:ext cx="6096000" cy="2525948"/>
          </a:xfrm>
          <a:prstGeom prst="rect">
            <a:avLst/>
          </a:prstGeom>
        </p:spPr>
        <p:txBody>
          <a:bodyPr>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HOA Act:</a:t>
            </a:r>
            <a:endParaRPr lang="en-US" sz="1400" dirty="0">
              <a:latin typeface="Arial" panose="020B0604020202020204" pitchFamily="34" charset="0"/>
              <a:ea typeface="Calibri" panose="020F0502020204030204" pitchFamily="34" charset="0"/>
              <a:cs typeface="Arial" panose="020B0604020202020204" pitchFamily="34" charset="0"/>
            </a:endParaRPr>
          </a:p>
          <a:p>
            <a:endParaRPr lang="en-US" sz="14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Budgets are Ratified:  64.38.020</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Similar ratification process and budget disclosures (re: reserves/sufficiency) as New Act Condos.</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854302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25628"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25629"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E7BB20A7-82EF-4A3E-B131-A80B05BD4683}"/>
              </a:ext>
            </a:extLst>
          </p:cNvPr>
          <p:cNvSpPr/>
          <p:nvPr/>
        </p:nvSpPr>
        <p:spPr>
          <a:xfrm>
            <a:off x="2450371" y="1582147"/>
            <a:ext cx="7346771" cy="393954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WUCIOA:  </a:t>
            </a:r>
            <a:r>
              <a:rPr lang="en-US" sz="2000" dirty="0">
                <a:latin typeface="Arial" panose="020B0604020202020204" pitchFamily="34" charset="0"/>
                <a:cs typeface="Arial" panose="020B0604020202020204" pitchFamily="34" charset="0"/>
              </a:rPr>
              <a:t>(ALL existing communities required to follow now!)</a:t>
            </a:r>
          </a:p>
          <a:p>
            <a:endParaRPr lang="en-US" sz="1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Section 326:</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Applies to Assessments and Special Assessments</a:t>
            </a:r>
          </a:p>
          <a:p>
            <a:pPr marL="342900" indent="-3429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Within 30 days of board adoption: Sets a ratification meeting of the owners (14-50 days after budget provided to unit owners)</a:t>
            </a:r>
          </a:p>
          <a:p>
            <a:pPr marL="342900" indent="-3429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Same ratification rejection provisions (Majority rejects, whether or not Quorum present)</a:t>
            </a:r>
          </a:p>
        </p:txBody>
      </p:sp>
    </p:spTree>
    <p:extLst>
      <p:ext uri="{BB962C8B-B14F-4D97-AF65-F5344CB8AC3E}">
        <p14:creationId xmlns:p14="http://schemas.microsoft.com/office/powerpoint/2010/main" val="346370451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26652"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26653"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E7BB20A7-82EF-4A3E-B131-A80B05BD4683}"/>
              </a:ext>
            </a:extLst>
          </p:cNvPr>
          <p:cNvSpPr/>
          <p:nvPr/>
        </p:nvSpPr>
        <p:spPr>
          <a:xfrm>
            <a:off x="2450372" y="1569084"/>
            <a:ext cx="9253948" cy="4711418"/>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WUCIOA  Budgets:  Section 326:</a:t>
            </a:r>
          </a:p>
          <a:p>
            <a:pPr>
              <a:lnSpc>
                <a:spcPct val="107000"/>
              </a:lnSpc>
              <a:spcAft>
                <a:spcPts val="800"/>
              </a:spcAft>
            </a:pPr>
            <a:r>
              <a:rPr lang="en-US" sz="2400" dirty="0">
                <a:latin typeface="Arial" panose="020B0604020202020204" pitchFamily="34" charset="0"/>
                <a:ea typeface="Calibri" panose="020F0502020204030204" pitchFamily="34" charset="0"/>
                <a:cs typeface="Arial" panose="020B0604020202020204" pitchFamily="34" charset="0"/>
              </a:rPr>
              <a:t>Contents of Budget:</a:t>
            </a:r>
          </a:p>
          <a:p>
            <a:pPr marL="457200" indent="-45720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Projected income to the association by category</a:t>
            </a:r>
          </a:p>
          <a:p>
            <a:pPr marL="457200" indent="-45720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Projected common expenses, and specially allocated expenses, by category</a:t>
            </a:r>
          </a:p>
          <a:p>
            <a:pPr marL="457200" indent="-45720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Amount of Assessments per UNIT and the date Assessments are due</a:t>
            </a:r>
          </a:p>
          <a:p>
            <a:pPr marL="457200" indent="-45720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Current amount of regular Assessments budgeted for contribution to the reserve account</a:t>
            </a:r>
          </a:p>
          <a:p>
            <a:pPr marL="457200" indent="-45720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Statement whether the association has a Reserve Study that meets the requirements of WUCIOA Section 331  </a:t>
            </a:r>
          </a:p>
          <a:p>
            <a:pPr marL="457200" indent="-45720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IF the association has such a Reserve Study, a statement to the extent to which the budget meets or deviates from the recommendations of that study and</a:t>
            </a:r>
          </a:p>
          <a:p>
            <a:pPr marL="457200" indent="-45720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The current deficiency or surplus in reserve funding expressed on a per Unit Basis</a:t>
            </a:r>
          </a:p>
        </p:txBody>
      </p:sp>
    </p:spTree>
    <p:extLst>
      <p:ext uri="{BB962C8B-B14F-4D97-AF65-F5344CB8AC3E}">
        <p14:creationId xmlns:p14="http://schemas.microsoft.com/office/powerpoint/2010/main" val="124053681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27674"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27675"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E7BB20A7-82EF-4A3E-B131-A80B05BD4683}"/>
              </a:ext>
            </a:extLst>
          </p:cNvPr>
          <p:cNvSpPr/>
          <p:nvPr/>
        </p:nvSpPr>
        <p:spPr>
          <a:xfrm>
            <a:off x="2450372" y="1582147"/>
            <a:ext cx="7307582" cy="4062651"/>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WUCIOA: Budgets for Special Assessments:</a:t>
            </a:r>
          </a:p>
          <a:p>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Board may </a:t>
            </a:r>
            <a:r>
              <a:rPr lang="en-US" sz="2400" u="sng" dirty="0">
                <a:latin typeface="Arial" panose="020B0604020202020204" pitchFamily="34" charset="0"/>
                <a:cs typeface="Arial" panose="020B0604020202020204" pitchFamily="34" charset="0"/>
              </a:rPr>
              <a:t>propose</a:t>
            </a:r>
            <a:r>
              <a:rPr lang="en-US" sz="2400" dirty="0">
                <a:latin typeface="Arial" panose="020B0604020202020204" pitchFamily="34" charset="0"/>
                <a:cs typeface="Arial" panose="020B0604020202020204" pitchFamily="34" charset="0"/>
              </a:rPr>
              <a:t> an SA at any time</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Assessment is effective only if the board follows ratification procedures described above for regular budget process, AND the unit owners don’t reject it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Board may provide that the SA may be due and payable in installments over any period it determines and may provide a discount for early payment</a:t>
            </a:r>
          </a:p>
        </p:txBody>
      </p:sp>
    </p:spTree>
    <p:extLst>
      <p:ext uri="{BB962C8B-B14F-4D97-AF65-F5344CB8AC3E}">
        <p14:creationId xmlns:p14="http://schemas.microsoft.com/office/powerpoint/2010/main" val="177343699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28698"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28699"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E7BB20A7-82EF-4A3E-B131-A80B05BD4683}"/>
              </a:ext>
            </a:extLst>
          </p:cNvPr>
          <p:cNvSpPr/>
          <p:nvPr/>
        </p:nvSpPr>
        <p:spPr>
          <a:xfrm>
            <a:off x="2450371" y="1582147"/>
            <a:ext cx="7294519" cy="2585323"/>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MEETING MINUTES</a:t>
            </a:r>
          </a:p>
          <a:p>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Old Act and New Condo Act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Nothing specific</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(WA Non-Profit Corporation Act addresses minutes)</a:t>
            </a:r>
          </a:p>
        </p:txBody>
      </p:sp>
    </p:spTree>
    <p:extLst>
      <p:ext uri="{BB962C8B-B14F-4D97-AF65-F5344CB8AC3E}">
        <p14:creationId xmlns:p14="http://schemas.microsoft.com/office/powerpoint/2010/main" val="319770590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29722"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29723"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E7BB20A7-82EF-4A3E-B131-A80B05BD4683}"/>
              </a:ext>
            </a:extLst>
          </p:cNvPr>
          <p:cNvSpPr/>
          <p:nvPr/>
        </p:nvSpPr>
        <p:spPr>
          <a:xfrm>
            <a:off x="2450371" y="1582147"/>
            <a:ext cx="6589125" cy="1846659"/>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HOA Act</a:t>
            </a:r>
          </a:p>
          <a:p>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Requirement to meet once/year and meeting minutes made available not more than 60 days after meeting</a:t>
            </a:r>
          </a:p>
        </p:txBody>
      </p:sp>
    </p:spTree>
    <p:extLst>
      <p:ext uri="{BB962C8B-B14F-4D97-AF65-F5344CB8AC3E}">
        <p14:creationId xmlns:p14="http://schemas.microsoft.com/office/powerpoint/2010/main" val="152702698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3106"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3107"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0BB934D9-1512-408A-9D45-481B96BC17FB}"/>
              </a:ext>
            </a:extLst>
          </p:cNvPr>
          <p:cNvSpPr/>
          <p:nvPr/>
        </p:nvSpPr>
        <p:spPr>
          <a:xfrm>
            <a:off x="2460165" y="1603691"/>
            <a:ext cx="7768052" cy="3285771"/>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Times New Roman" panose="02020603050405020304" pitchFamily="18" charset="0"/>
              </a:rPr>
              <a:t>“Newest” Law:  (7/1/18)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Arial" panose="020B0604020202020204" pitchFamily="34" charset="0"/>
                <a:ea typeface="Calibri" panose="020F0502020204030204" pitchFamily="34" charset="0"/>
                <a:cs typeface="Times New Roman" panose="02020603050405020304" pitchFamily="18" charset="0"/>
              </a:rPr>
              <a:t>WUCIOA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Washington Uniform Common Interest Ownership Act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Arial" panose="020B0604020202020204" pitchFamily="34" charset="0"/>
                <a:ea typeface="Calibri" panose="020F0502020204030204" pitchFamily="34" charset="0"/>
                <a:cs typeface="Times New Roman" panose="02020603050405020304" pitchFamily="18" charset="0"/>
              </a:rPr>
              <a:t>OR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“Why U Care – It Obligates Associations!”    (“Obligates” you to consider “</a:t>
            </a:r>
            <a:r>
              <a:rPr lang="en-US" sz="2400" dirty="0" err="1">
                <a:latin typeface="Arial" panose="020B0604020202020204" pitchFamily="34" charset="0"/>
                <a:ea typeface="Calibri" panose="020F0502020204030204" pitchFamily="34" charset="0"/>
                <a:cs typeface="Times New Roman" panose="02020603050405020304" pitchFamily="18" charset="0"/>
              </a:rPr>
              <a:t>Opt</a:t>
            </a:r>
            <a:r>
              <a:rPr lang="en-US" sz="2400" dirty="0">
                <a:latin typeface="Arial" panose="020B0604020202020204" pitchFamily="34" charset="0"/>
                <a:ea typeface="Calibri" panose="020F0502020204030204" pitchFamily="34" charset="0"/>
                <a:cs typeface="Times New Roman" panose="02020603050405020304" pitchFamily="18" charset="0"/>
              </a:rPr>
              <a:t> In”)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830556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30744"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30745"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E7BB20A7-82EF-4A3E-B131-A80B05BD4683}"/>
              </a:ext>
            </a:extLst>
          </p:cNvPr>
          <p:cNvSpPr/>
          <p:nvPr/>
        </p:nvSpPr>
        <p:spPr>
          <a:xfrm>
            <a:off x="2450371" y="1582147"/>
            <a:ext cx="6589125" cy="4062651"/>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WUCIOA:</a:t>
            </a:r>
          </a:p>
          <a:p>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310 (3): Minutes of all unit owner meetings and board meetings must be maintained in a record. Decision on each matter voted upon at board or unit owner meetings must be recorded in the minutes.</a:t>
            </a:r>
          </a:p>
          <a:p>
            <a:r>
              <a:rPr lang="en-US"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This is also a financial best practice to document approval of transactions (including reserve transactions) in the minutes</a:t>
            </a:r>
          </a:p>
        </p:txBody>
      </p:sp>
    </p:spTree>
    <p:extLst>
      <p:ext uri="{BB962C8B-B14F-4D97-AF65-F5344CB8AC3E}">
        <p14:creationId xmlns:p14="http://schemas.microsoft.com/office/powerpoint/2010/main" val="299649191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31768"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31769"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E7BB20A7-82EF-4A3E-B131-A80B05BD4683}"/>
              </a:ext>
            </a:extLst>
          </p:cNvPr>
          <p:cNvSpPr/>
          <p:nvPr/>
        </p:nvSpPr>
        <p:spPr>
          <a:xfrm>
            <a:off x="4566551" y="3239735"/>
            <a:ext cx="6589125" cy="830997"/>
          </a:xfrm>
          <a:prstGeom prst="rect">
            <a:avLst/>
          </a:prstGeom>
        </p:spPr>
        <p:txBody>
          <a:bodyPr wrap="square">
            <a:spAutoFit/>
          </a:bodyPr>
          <a:lstStyle/>
          <a:p>
            <a:r>
              <a:rPr lang="en-US" sz="4800" dirty="0">
                <a:latin typeface="Arial" panose="020B0604020202020204" pitchFamily="34" charset="0"/>
                <a:cs typeface="Arial" panose="020B0604020202020204" pitchFamily="34" charset="0"/>
              </a:rPr>
              <a:t>QUESTIONS?</a:t>
            </a:r>
          </a:p>
        </p:txBody>
      </p:sp>
      <p:sp>
        <p:nvSpPr>
          <p:cNvPr id="5" name="TextBox 4">
            <a:extLst>
              <a:ext uri="{FF2B5EF4-FFF2-40B4-BE49-F238E27FC236}">
                <a16:creationId xmlns:a16="http://schemas.microsoft.com/office/drawing/2014/main" id="{386916CA-DC8A-48A1-8A52-BCE7DDF82EAE}"/>
              </a:ext>
            </a:extLst>
          </p:cNvPr>
          <p:cNvSpPr txBox="1"/>
          <p:nvPr/>
        </p:nvSpPr>
        <p:spPr>
          <a:xfrm>
            <a:off x="5310554" y="4580792"/>
            <a:ext cx="2485104" cy="707886"/>
          </a:xfrm>
          <a:prstGeom prst="rect">
            <a:avLst/>
          </a:prstGeom>
          <a:noFill/>
        </p:spPr>
        <p:txBody>
          <a:bodyPr wrap="none" rtlCol="0">
            <a:spAutoFit/>
          </a:bodyPr>
          <a:lstStyle/>
          <a:p>
            <a:r>
              <a:rPr lang="en-US" sz="4000" dirty="0"/>
              <a:t>Thank You!</a:t>
            </a:r>
          </a:p>
        </p:txBody>
      </p:sp>
      <p:pic>
        <p:nvPicPr>
          <p:cNvPr id="11" name="Picture 10">
            <a:extLst>
              <a:ext uri="{FF2B5EF4-FFF2-40B4-BE49-F238E27FC236}">
                <a16:creationId xmlns:a16="http://schemas.microsoft.com/office/drawing/2014/main" id="{233E7FFF-9E42-4580-B586-4D8C8673CD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8855" y="1258230"/>
            <a:ext cx="2788920" cy="1627632"/>
          </a:xfrm>
          <a:prstGeom prst="rect">
            <a:avLst/>
          </a:prstGeom>
          <a:solidFill>
            <a:srgbClr val="69CEFD"/>
          </a:solidFill>
        </p:spPr>
      </p:pic>
    </p:spTree>
    <p:extLst>
      <p:ext uri="{BB962C8B-B14F-4D97-AF65-F5344CB8AC3E}">
        <p14:creationId xmlns:p14="http://schemas.microsoft.com/office/powerpoint/2010/main" val="167312331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4128"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4129"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5" name="Rectangle 4">
            <a:extLst>
              <a:ext uri="{FF2B5EF4-FFF2-40B4-BE49-F238E27FC236}">
                <a16:creationId xmlns:a16="http://schemas.microsoft.com/office/drawing/2014/main" id="{CC10E696-1DD0-49BA-AA18-155FF791C67B}"/>
              </a:ext>
            </a:extLst>
          </p:cNvPr>
          <p:cNvSpPr/>
          <p:nvPr/>
        </p:nvSpPr>
        <p:spPr>
          <a:xfrm>
            <a:off x="2450371" y="1578110"/>
            <a:ext cx="7542715" cy="2746201"/>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This is new to all of us </a:t>
            </a:r>
          </a:p>
          <a:p>
            <a:pPr>
              <a:lnSpc>
                <a:spcPct val="107000"/>
              </a:lnSpc>
              <a:spcAft>
                <a:spcPts val="8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We are learning as we go</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Different interpretations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Not legal advice! I’d like feedback from the attorneys here!</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16667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5154"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5155"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84228967-C228-4D2E-9A8F-017884D02808}"/>
              </a:ext>
            </a:extLst>
          </p:cNvPr>
          <p:cNvSpPr/>
          <p:nvPr/>
        </p:nvSpPr>
        <p:spPr>
          <a:xfrm>
            <a:off x="2450373" y="1605432"/>
            <a:ext cx="8217628" cy="3888052"/>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Times New Roman" panose="02020603050405020304" pitchFamily="18" charset="0"/>
              </a:rPr>
              <a:t>Audit Requirements</a:t>
            </a:r>
          </a:p>
          <a:p>
            <a:pPr>
              <a:lnSpc>
                <a:spcPct val="107000"/>
              </a:lnSpc>
              <a:spcAft>
                <a:spcPts val="800"/>
              </a:spcAft>
            </a:pPr>
            <a:endParaRPr lang="en-US" sz="1100" dirty="0">
              <a:latin typeface="Arial" panose="020B0604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“OLD ACT” “Horizontal Property Regimes Act”   Created before 7/1/90</a:t>
            </a:r>
          </a:p>
          <a:p>
            <a:pPr marL="342900" indent="-3429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RCW: 64.32.170  </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Defaults to the NEW ACT requirements, UNLESS the governing documents require an audit – then an audit is required, regardless of size</a:t>
            </a:r>
          </a:p>
          <a:p>
            <a:pPr>
              <a:lnSpc>
                <a:spcPct val="107000"/>
              </a:lnSpc>
              <a:spcAft>
                <a:spcPts val="800"/>
              </a:spcAft>
            </a:pP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083266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6178"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6179"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49131CF8-7C6C-45B4-8C2B-3EB3CA00A60C}"/>
              </a:ext>
            </a:extLst>
          </p:cNvPr>
          <p:cNvSpPr/>
          <p:nvPr/>
        </p:nvSpPr>
        <p:spPr>
          <a:xfrm>
            <a:off x="2450372" y="1610899"/>
            <a:ext cx="8065228" cy="4479881"/>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“NEW ACT” Condominiums (Washington Condominium Act)</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64.34.372</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50 or more units – must be audited annually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Fewer than 50-   audit is required, but can be waived by 60% of the membership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 64.34.308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Transfer of control from the Declarant to Unit Owners:  (Developer transition)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Audit required as of the date of transfer unless 2/3 of unit owners (other than Declarant) elect to waive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425231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7202"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7203"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13705199-7FC0-4A8B-A3FA-F6F3C7C2A3F6}"/>
              </a:ext>
            </a:extLst>
          </p:cNvPr>
          <p:cNvSpPr/>
          <p:nvPr/>
        </p:nvSpPr>
        <p:spPr>
          <a:xfrm>
            <a:off x="2473227" y="1599202"/>
            <a:ext cx="7389229" cy="3183179"/>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Homeowners Associations Act 64.38.045</a:t>
            </a:r>
          </a:p>
          <a:p>
            <a:pPr>
              <a:lnSpc>
                <a:spcPct val="107000"/>
              </a:lnSpc>
              <a:spcAft>
                <a:spcPts val="80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If Assessments are $50,000 or more, annual audit required.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Annual waiver allowed by 67% of owners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Note: This is Assessments, not “income”  (such as fines, rental income, </a:t>
            </a:r>
            <a:r>
              <a:rPr lang="en-US" sz="2400" dirty="0" err="1">
                <a:latin typeface="Arial" panose="020B0604020202020204" pitchFamily="34" charset="0"/>
                <a:ea typeface="Calibri" panose="020F0502020204030204" pitchFamily="34" charset="0"/>
                <a:cs typeface="Times New Roman" panose="02020603050405020304" pitchFamily="18" charset="0"/>
              </a:rPr>
              <a:t>etc</a:t>
            </a:r>
            <a:r>
              <a:rPr lang="en-US" sz="2400" dirty="0">
                <a:latin typeface="Arial" panose="020B060402020202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360165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8224"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8225"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706975CB-8535-4C02-B722-971A78E0C058}"/>
              </a:ext>
            </a:extLst>
          </p:cNvPr>
          <p:cNvSpPr/>
          <p:nvPr/>
        </p:nvSpPr>
        <p:spPr>
          <a:xfrm>
            <a:off x="2473227" y="1619883"/>
            <a:ext cx="7598235" cy="3056286"/>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WUCIOA: (Senate Bill 6175):</a:t>
            </a:r>
          </a:p>
          <a:p>
            <a:pPr>
              <a:lnSpc>
                <a:spcPct val="107000"/>
              </a:lnSpc>
              <a:spcAft>
                <a:spcPts val="8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Section 327: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If Assessments are $50,000 or more (all types of communities) – Annual CPA audit required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If less than $50,000, annual audit required, BUT, may be waived annually by unit owners other than Declarant to which majority of votes are allocated, excluding votes allocated to Declarant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737305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ED80-134F-4CD6-BE78-94113220C0C4}"/>
              </a:ext>
            </a:extLst>
          </p:cNvPr>
          <p:cNvSpPr>
            <a:spLocks noGrp="1"/>
          </p:cNvSpPr>
          <p:nvPr>
            <p:ph type="ctrTitle"/>
          </p:nvPr>
        </p:nvSpPr>
        <p:spPr>
          <a:xfrm>
            <a:off x="1524000" y="1057048"/>
            <a:ext cx="9144000" cy="2387600"/>
          </a:xfrm>
        </p:spPr>
        <p:txBody>
          <a:bodyPr>
            <a:normAutofit/>
          </a:bodyPr>
          <a:lstStyle/>
          <a:p>
            <a:br>
              <a:rPr lang="en-US" sz="3200" dirty="0">
                <a:latin typeface="+mn-lt"/>
              </a:rPr>
            </a:b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2F7F7F0-1314-4835-9D4D-437BF990CC87}"/>
              </a:ext>
            </a:extLst>
          </p:cNvPr>
          <p:cNvSpPr>
            <a:spLocks noGrp="1"/>
          </p:cNvSpPr>
          <p:nvPr>
            <p:ph type="subTitle" idx="1"/>
          </p:nvPr>
        </p:nvSpPr>
        <p:spPr>
          <a:xfrm>
            <a:off x="1524000" y="3340777"/>
            <a:ext cx="9144000" cy="2289311"/>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graphicFrame>
        <p:nvGraphicFramePr>
          <p:cNvPr id="8" name="Object 7">
            <a:extLst>
              <a:ext uri="{FF2B5EF4-FFF2-40B4-BE49-F238E27FC236}">
                <a16:creationId xmlns:a16="http://schemas.microsoft.com/office/drawing/2014/main" id="{3CBBF6C3-0630-4F5F-A5C7-0A7F1A099199}"/>
              </a:ext>
            </a:extLst>
          </p:cNvPr>
          <p:cNvGraphicFramePr>
            <a:graphicFrameLocks noChangeAspect="1"/>
          </p:cNvGraphicFramePr>
          <p:nvPr/>
        </p:nvGraphicFramePr>
        <p:xfrm>
          <a:off x="11972" y="9751"/>
          <a:ext cx="12168056" cy="990600"/>
        </p:xfrm>
        <a:graphic>
          <a:graphicData uri="http://schemas.openxmlformats.org/presentationml/2006/ole">
            <mc:AlternateContent xmlns:mc="http://schemas.openxmlformats.org/markup-compatibility/2006">
              <mc:Choice xmlns:v="urn:schemas-microsoft-com:vml" Requires="v">
                <p:oleObj spid="_x0000_s9248" name="Acrobat Document" r:id="rId3" imgW="5009933" imgH="990430" progId="AcroExch.Document.11">
                  <p:embed/>
                </p:oleObj>
              </mc:Choice>
              <mc:Fallback>
                <p:oleObj name="Acrobat Document" r:id="rId3" imgW="5009933" imgH="990430" progId="AcroExch.Document.11">
                  <p:embed/>
                  <p:pic>
                    <p:nvPicPr>
                      <p:cNvPr id="8" name="Object 7">
                        <a:extLst>
                          <a:ext uri="{FF2B5EF4-FFF2-40B4-BE49-F238E27FC236}">
                            <a16:creationId xmlns:a16="http://schemas.microsoft.com/office/drawing/2014/main" id="{3CBBF6C3-0630-4F5F-A5C7-0A7F1A099199}"/>
                          </a:ext>
                        </a:extLst>
                      </p:cNvPr>
                      <p:cNvPicPr/>
                      <p:nvPr/>
                    </p:nvPicPr>
                    <p:blipFill>
                      <a:blip r:embed="rId4"/>
                      <a:stretch>
                        <a:fillRect/>
                      </a:stretch>
                    </p:blipFill>
                    <p:spPr>
                      <a:xfrm>
                        <a:off x="11972" y="9751"/>
                        <a:ext cx="12168056" cy="990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C4833-F38A-4F7C-9507-BB9E085257CB}"/>
              </a:ext>
            </a:extLst>
          </p:cNvPr>
          <p:cNvGraphicFramePr>
            <a:graphicFrameLocks noChangeAspect="1"/>
          </p:cNvGraphicFramePr>
          <p:nvPr/>
        </p:nvGraphicFramePr>
        <p:xfrm>
          <a:off x="11972" y="5892393"/>
          <a:ext cx="2438400" cy="904875"/>
        </p:xfrm>
        <a:graphic>
          <a:graphicData uri="http://schemas.openxmlformats.org/presentationml/2006/ole">
            <mc:AlternateContent xmlns:mc="http://schemas.openxmlformats.org/markup-compatibility/2006">
              <mc:Choice xmlns:v="urn:schemas-microsoft-com:vml" Requires="v">
                <p:oleObj spid="_x0000_s9249" name="Acrobat Document" r:id="rId5" imgW="2438298" imgH="904705" progId="AcroExch.Document.11">
                  <p:embed/>
                </p:oleObj>
              </mc:Choice>
              <mc:Fallback>
                <p:oleObj name="Acrobat Document" r:id="rId5" imgW="2438298" imgH="904705" progId="AcroExch.Document.11">
                  <p:embed/>
                  <p:pic>
                    <p:nvPicPr>
                      <p:cNvPr id="10" name="Object 9">
                        <a:extLst>
                          <a:ext uri="{FF2B5EF4-FFF2-40B4-BE49-F238E27FC236}">
                            <a16:creationId xmlns:a16="http://schemas.microsoft.com/office/drawing/2014/main" id="{231C4833-F38A-4F7C-9507-BB9E085257CB}"/>
                          </a:ext>
                        </a:extLst>
                      </p:cNvPr>
                      <p:cNvPicPr/>
                      <p:nvPr/>
                    </p:nvPicPr>
                    <p:blipFill>
                      <a:blip r:embed="rId6"/>
                      <a:stretch>
                        <a:fillRect/>
                      </a:stretch>
                    </p:blipFill>
                    <p:spPr>
                      <a:xfrm>
                        <a:off x="11972" y="5892393"/>
                        <a:ext cx="2438400" cy="90487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14BEC3C-1521-4D47-BADA-A5731D3C896C}"/>
              </a:ext>
            </a:extLst>
          </p:cNvPr>
          <p:cNvSpPr txBox="1"/>
          <p:nvPr/>
        </p:nvSpPr>
        <p:spPr>
          <a:xfrm>
            <a:off x="8318500" y="6433730"/>
            <a:ext cx="3784600" cy="338554"/>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The </a:t>
            </a:r>
            <a:r>
              <a:rPr lang="en-US" sz="1600" dirty="0">
                <a:solidFill>
                  <a:schemeClr val="bg1"/>
                </a:solidFill>
                <a:latin typeface="Arial" panose="020B0604020202020204" pitchFamily="34" charset="0"/>
                <a:cs typeface="Arial" panose="020B0604020202020204" pitchFamily="34" charset="0"/>
              </a:rPr>
              <a:t>HOA CPA Firm – www.hoacpa.com</a:t>
            </a:r>
          </a:p>
        </p:txBody>
      </p:sp>
      <p:sp>
        <p:nvSpPr>
          <p:cNvPr id="4" name="Rectangle 3">
            <a:extLst>
              <a:ext uri="{FF2B5EF4-FFF2-40B4-BE49-F238E27FC236}">
                <a16:creationId xmlns:a16="http://schemas.microsoft.com/office/drawing/2014/main" id="{C6832638-3AE4-4550-8016-147321EF70F9}"/>
              </a:ext>
            </a:extLst>
          </p:cNvPr>
          <p:cNvSpPr/>
          <p:nvPr/>
        </p:nvSpPr>
        <p:spPr>
          <a:xfrm>
            <a:off x="2437309" y="1607041"/>
            <a:ext cx="8217628" cy="4816768"/>
          </a:xfrm>
          <a:prstGeom prst="rect">
            <a:avLst/>
          </a:prstGeom>
        </p:spPr>
        <p:txBody>
          <a:bodyPr wrap="square">
            <a:spAutoFit/>
          </a:bodyPr>
          <a:lstStyle/>
          <a:p>
            <a:pPr>
              <a:lnSpc>
                <a:spcPct val="107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WUCIOA: Section 305:</a:t>
            </a:r>
          </a:p>
          <a:p>
            <a:pPr>
              <a:lnSpc>
                <a:spcPct val="107000"/>
              </a:lnSpc>
              <a:spcAft>
                <a:spcPts val="8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u="sng" dirty="0">
                <a:latin typeface="Arial" panose="020B0604020202020204" pitchFamily="34" charset="0"/>
                <a:ea typeface="Calibri" panose="020F0502020204030204" pitchFamily="34" charset="0"/>
                <a:cs typeface="Times New Roman" panose="02020603050405020304" pitchFamily="18" charset="0"/>
              </a:rPr>
              <a:t>Developer Transition audit</a:t>
            </a:r>
            <a:r>
              <a:rPr lang="en-US" dirty="0">
                <a:latin typeface="Arial" panose="020B0604020202020204" pitchFamily="34" charset="0"/>
                <a:ea typeface="Calibri" panose="020F0502020204030204" pitchFamily="34" charset="0"/>
                <a:cs typeface="Times New Roman" panose="02020603050405020304" pitchFamily="18" charset="0"/>
              </a:rPr>
              <a:t> required for all communities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Retain CPA within 60 days of Developer Transition meeting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Audit as of the date of the transition meeting</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Practically speaking: Audit should start when assessments started, at least for Condos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May be waived by a majority of the unit owners, not including the Declarant units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Typically, NOT a good idea to waive the Developer Transition audit: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Times New Roman" panose="02020603050405020304" pitchFamily="18" charset="0"/>
              </a:rPr>
              <a:t>Risk is that the Developer/Declarant did not bill themselves for all unit assessments each month and/or that expenses that are the responsibility of the Declarant were paid by the Association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9005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1810</Words>
  <Application>Microsoft Office PowerPoint</Application>
  <PresentationFormat>Widescreen</PresentationFormat>
  <Paragraphs>280</Paragraphs>
  <Slides>31</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Arial</vt:lpstr>
      <vt:lpstr>Calibri</vt:lpstr>
      <vt:lpstr>Calibri Light</vt:lpstr>
      <vt:lpstr>Symbol</vt:lpstr>
      <vt:lpstr>Times New Roman</vt:lpstr>
      <vt:lpstr>Office Theme</vt:lpstr>
      <vt:lpstr>Acrobat Document</vt:lpstr>
      <vt:lpstr>ATC Board Training  June 21, 2018 </vt:lpstr>
      <vt:lpstr> </vt:lpstr>
      <vt:lpstr> </vt:lpstr>
      <vt:lpstr>PowerPoint Presentation</vt:lpstr>
      <vt:lpstr>PowerPoint Presentation</vt:lpstr>
      <vt:lpstr> </vt:lpstr>
      <vt:lpstr>PowerPoint Presentation</vt:lpstr>
      <vt:lpstr>PowerPoint Presentation</vt:lpstr>
      <vt:lpstr> </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ATC Board Training  -  June 21, 2018 WUCIOA-  Audits, Financial Statements, Reserves, Budgets, Meeting Minutes</dc:title>
  <dc:creator>Jeannette Root</dc:creator>
  <cp:lastModifiedBy>Cathy Kuhn</cp:lastModifiedBy>
  <cp:revision>19</cp:revision>
  <dcterms:created xsi:type="dcterms:W3CDTF">2018-06-14T16:49:37Z</dcterms:created>
  <dcterms:modified xsi:type="dcterms:W3CDTF">2018-06-15T01:53:06Z</dcterms:modified>
</cp:coreProperties>
</file>