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unknown"/>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0"/>
  </p:notesMasterIdLst>
  <p:handoutMasterIdLst>
    <p:handoutMasterId r:id="rId81"/>
  </p:handoutMasterIdLst>
  <p:sldIdLst>
    <p:sldId id="256" r:id="rId2"/>
    <p:sldId id="305" r:id="rId3"/>
    <p:sldId id="284" r:id="rId4"/>
    <p:sldId id="283" r:id="rId5"/>
    <p:sldId id="286" r:id="rId6"/>
    <p:sldId id="306" r:id="rId7"/>
    <p:sldId id="417" r:id="rId8"/>
    <p:sldId id="403" r:id="rId9"/>
    <p:sldId id="404" r:id="rId10"/>
    <p:sldId id="405" r:id="rId11"/>
    <p:sldId id="418" r:id="rId12"/>
    <p:sldId id="416" r:id="rId13"/>
    <p:sldId id="318" r:id="rId14"/>
    <p:sldId id="287" r:id="rId15"/>
    <p:sldId id="327" r:id="rId16"/>
    <p:sldId id="328" r:id="rId17"/>
    <p:sldId id="329" r:id="rId18"/>
    <p:sldId id="330" r:id="rId19"/>
    <p:sldId id="332" r:id="rId20"/>
    <p:sldId id="407" r:id="rId21"/>
    <p:sldId id="336" r:id="rId22"/>
    <p:sldId id="295" r:id="rId23"/>
    <p:sldId id="298" r:id="rId24"/>
    <p:sldId id="299" r:id="rId25"/>
    <p:sldId id="289" r:id="rId26"/>
    <p:sldId id="296" r:id="rId27"/>
    <p:sldId id="371" r:id="rId28"/>
    <p:sldId id="303" r:id="rId29"/>
    <p:sldId id="351" r:id="rId30"/>
    <p:sldId id="297" r:id="rId31"/>
    <p:sldId id="411" r:id="rId32"/>
    <p:sldId id="419" r:id="rId33"/>
    <p:sldId id="374" r:id="rId34"/>
    <p:sldId id="379" r:id="rId35"/>
    <p:sldId id="420" r:id="rId36"/>
    <p:sldId id="424" r:id="rId37"/>
    <p:sldId id="422" r:id="rId38"/>
    <p:sldId id="423" r:id="rId39"/>
    <p:sldId id="425" r:id="rId40"/>
    <p:sldId id="414" r:id="rId41"/>
    <p:sldId id="415" r:id="rId42"/>
    <p:sldId id="413" r:id="rId43"/>
    <p:sldId id="426" r:id="rId44"/>
    <p:sldId id="427" r:id="rId45"/>
    <p:sldId id="428" r:id="rId46"/>
    <p:sldId id="352" r:id="rId47"/>
    <p:sldId id="429" r:id="rId48"/>
    <p:sldId id="357" r:id="rId49"/>
    <p:sldId id="364" r:id="rId50"/>
    <p:sldId id="361" r:id="rId51"/>
    <p:sldId id="430" r:id="rId52"/>
    <p:sldId id="362" r:id="rId53"/>
    <p:sldId id="363" r:id="rId54"/>
    <p:sldId id="431" r:id="rId55"/>
    <p:sldId id="432" r:id="rId56"/>
    <p:sldId id="356" r:id="rId57"/>
    <p:sldId id="434" r:id="rId58"/>
    <p:sldId id="447" r:id="rId59"/>
    <p:sldId id="437" r:id="rId60"/>
    <p:sldId id="435" r:id="rId61"/>
    <p:sldId id="438" r:id="rId62"/>
    <p:sldId id="442" r:id="rId63"/>
    <p:sldId id="441" r:id="rId64"/>
    <p:sldId id="440" r:id="rId65"/>
    <p:sldId id="448" r:id="rId66"/>
    <p:sldId id="443" r:id="rId67"/>
    <p:sldId id="433" r:id="rId68"/>
    <p:sldId id="386" r:id="rId69"/>
    <p:sldId id="391" r:id="rId70"/>
    <p:sldId id="449" r:id="rId71"/>
    <p:sldId id="445" r:id="rId72"/>
    <p:sldId id="446" r:id="rId73"/>
    <p:sldId id="444" r:id="rId74"/>
    <p:sldId id="390" r:id="rId75"/>
    <p:sldId id="320" r:id="rId76"/>
    <p:sldId id="321" r:id="rId77"/>
    <p:sldId id="294" r:id="rId78"/>
    <p:sldId id="282" r:id="rId79"/>
  </p:sldIdLst>
  <p:sldSz cx="9144000" cy="6858000" type="screen4x3"/>
  <p:notesSz cx="7010400" cy="9296400"/>
  <p:defaultTextStyle>
    <a:defPPr>
      <a:defRPr lang="en-US"/>
    </a:defPPr>
    <a:lvl1pPr algn="l" rtl="0" fontAlgn="base">
      <a:spcBef>
        <a:spcPct val="0"/>
      </a:spcBef>
      <a:spcAft>
        <a:spcPct val="0"/>
      </a:spcAft>
      <a:defRPr sz="3200" kern="1200">
        <a:solidFill>
          <a:schemeClr val="tx1"/>
        </a:solidFill>
        <a:latin typeface="Times" pitchFamily="18" charset="0"/>
        <a:ea typeface="+mn-ea"/>
        <a:cs typeface="Arial" charset="0"/>
      </a:defRPr>
    </a:lvl1pPr>
    <a:lvl2pPr marL="457200" algn="l" rtl="0" fontAlgn="base">
      <a:spcBef>
        <a:spcPct val="0"/>
      </a:spcBef>
      <a:spcAft>
        <a:spcPct val="0"/>
      </a:spcAft>
      <a:defRPr sz="3200" kern="1200">
        <a:solidFill>
          <a:schemeClr val="tx1"/>
        </a:solidFill>
        <a:latin typeface="Times" pitchFamily="18" charset="0"/>
        <a:ea typeface="+mn-ea"/>
        <a:cs typeface="Arial" charset="0"/>
      </a:defRPr>
    </a:lvl2pPr>
    <a:lvl3pPr marL="914400" algn="l" rtl="0" fontAlgn="base">
      <a:spcBef>
        <a:spcPct val="0"/>
      </a:spcBef>
      <a:spcAft>
        <a:spcPct val="0"/>
      </a:spcAft>
      <a:defRPr sz="3200" kern="1200">
        <a:solidFill>
          <a:schemeClr val="tx1"/>
        </a:solidFill>
        <a:latin typeface="Times" pitchFamily="18" charset="0"/>
        <a:ea typeface="+mn-ea"/>
        <a:cs typeface="Arial" charset="0"/>
      </a:defRPr>
    </a:lvl3pPr>
    <a:lvl4pPr marL="1371600" algn="l" rtl="0" fontAlgn="base">
      <a:spcBef>
        <a:spcPct val="0"/>
      </a:spcBef>
      <a:spcAft>
        <a:spcPct val="0"/>
      </a:spcAft>
      <a:defRPr sz="3200" kern="1200">
        <a:solidFill>
          <a:schemeClr val="tx1"/>
        </a:solidFill>
        <a:latin typeface="Times" pitchFamily="18" charset="0"/>
        <a:ea typeface="+mn-ea"/>
        <a:cs typeface="Arial" charset="0"/>
      </a:defRPr>
    </a:lvl4pPr>
    <a:lvl5pPr marL="1828800" algn="l" rtl="0" fontAlgn="base">
      <a:spcBef>
        <a:spcPct val="0"/>
      </a:spcBef>
      <a:spcAft>
        <a:spcPct val="0"/>
      </a:spcAft>
      <a:defRPr sz="3200" kern="1200">
        <a:solidFill>
          <a:schemeClr val="tx1"/>
        </a:solidFill>
        <a:latin typeface="Times" pitchFamily="18" charset="0"/>
        <a:ea typeface="+mn-ea"/>
        <a:cs typeface="Arial" charset="0"/>
      </a:defRPr>
    </a:lvl5pPr>
    <a:lvl6pPr marL="2286000" algn="l" defTabSz="914400" rtl="0" eaLnBrk="1" latinLnBrk="0" hangingPunct="1">
      <a:defRPr sz="3200" kern="1200">
        <a:solidFill>
          <a:schemeClr val="tx1"/>
        </a:solidFill>
        <a:latin typeface="Times" pitchFamily="18" charset="0"/>
        <a:ea typeface="+mn-ea"/>
        <a:cs typeface="Arial" charset="0"/>
      </a:defRPr>
    </a:lvl6pPr>
    <a:lvl7pPr marL="2743200" algn="l" defTabSz="914400" rtl="0" eaLnBrk="1" latinLnBrk="0" hangingPunct="1">
      <a:defRPr sz="3200" kern="1200">
        <a:solidFill>
          <a:schemeClr val="tx1"/>
        </a:solidFill>
        <a:latin typeface="Times" pitchFamily="18" charset="0"/>
        <a:ea typeface="+mn-ea"/>
        <a:cs typeface="Arial" charset="0"/>
      </a:defRPr>
    </a:lvl7pPr>
    <a:lvl8pPr marL="3200400" algn="l" defTabSz="914400" rtl="0" eaLnBrk="1" latinLnBrk="0" hangingPunct="1">
      <a:defRPr sz="3200" kern="1200">
        <a:solidFill>
          <a:schemeClr val="tx1"/>
        </a:solidFill>
        <a:latin typeface="Times" pitchFamily="18" charset="0"/>
        <a:ea typeface="+mn-ea"/>
        <a:cs typeface="Arial" charset="0"/>
      </a:defRPr>
    </a:lvl8pPr>
    <a:lvl9pPr marL="3657600" algn="l" defTabSz="914400" rtl="0" eaLnBrk="1" latinLnBrk="0" hangingPunct="1">
      <a:defRPr sz="3200" kern="1200">
        <a:solidFill>
          <a:schemeClr val="tx1"/>
        </a:solidFill>
        <a:latin typeface="Times" pitchFamily="18"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96"/>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76822" autoAdjust="0"/>
  </p:normalViewPr>
  <p:slideViewPr>
    <p:cSldViewPr>
      <p:cViewPr>
        <p:scale>
          <a:sx n="64" d="100"/>
          <a:sy n="64" d="100"/>
        </p:scale>
        <p:origin x="-3066"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D08D9-EB9F-4231-92C5-500286931585}" type="doc">
      <dgm:prSet loTypeId="urn:microsoft.com/office/officeart/2005/8/layout/cycle1" loCatId="cycle" qsTypeId="urn:microsoft.com/office/officeart/2005/8/quickstyle/simple1" qsCatId="simple" csTypeId="urn:microsoft.com/office/officeart/2005/8/colors/accent1_2" csCatId="accent1"/>
      <dgm:spPr/>
    </dgm:pt>
    <dgm:pt modelId="{0B847921-40AA-4344-AE52-576A4652CC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FF"/>
              </a:solidFill>
              <a:effectLst/>
              <a:latin typeface="Arial" charset="0"/>
              <a:cs typeface="Arial" charset="0"/>
            </a:rPr>
            <a:t>Draft Budget</a:t>
          </a:r>
          <a:endParaRPr kumimoji="0" lang="en-US" b="0" i="0" u="none" strike="noStrike" cap="none" normalizeH="0" baseline="0" smtClean="0">
            <a:ln>
              <a:noFill/>
            </a:ln>
            <a:solidFill>
              <a:schemeClr val="tx1"/>
            </a:solidFill>
            <a:effectLst/>
            <a:latin typeface="Times" pitchFamily="18" charset="0"/>
            <a:cs typeface="Arial" charset="0"/>
          </a:endParaRPr>
        </a:p>
      </dgm:t>
    </dgm:pt>
    <dgm:pt modelId="{28DADC7A-687D-446E-A178-B7FDBF12E53B}" type="parTrans" cxnId="{5BBA85EE-5467-4806-AA86-4303F982D3EB}">
      <dgm:prSet/>
      <dgm:spPr/>
      <dgm:t>
        <a:bodyPr/>
        <a:lstStyle/>
        <a:p>
          <a:endParaRPr lang="en-US"/>
        </a:p>
      </dgm:t>
    </dgm:pt>
    <dgm:pt modelId="{710066FB-48FE-46FE-B21D-242A67604B94}" type="sibTrans" cxnId="{5BBA85EE-5467-4806-AA86-4303F982D3EB}">
      <dgm:prSet/>
      <dgm:spPr/>
      <dgm:t>
        <a:bodyPr/>
        <a:lstStyle/>
        <a:p>
          <a:endParaRPr lang="en-US"/>
        </a:p>
      </dgm:t>
    </dgm:pt>
    <dgm:pt modelId="{FF521CBB-8E62-41A2-9147-585B279EE83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FF"/>
              </a:solidFill>
              <a:effectLst/>
              <a:latin typeface="Arial" charset="0"/>
              <a:cs typeface="Arial" charset="0"/>
            </a:rPr>
            <a:t>Board review &amp; Adoption</a:t>
          </a:r>
          <a:endParaRPr kumimoji="0" lang="en-US" b="0" i="0" u="none" strike="noStrike" cap="none" normalizeH="0" baseline="0" smtClean="0">
            <a:ln>
              <a:noFill/>
            </a:ln>
            <a:solidFill>
              <a:schemeClr val="tx1"/>
            </a:solidFill>
            <a:effectLst/>
            <a:latin typeface="Times" pitchFamily="18" charset="0"/>
            <a:cs typeface="Arial" charset="0"/>
          </a:endParaRPr>
        </a:p>
      </dgm:t>
    </dgm:pt>
    <dgm:pt modelId="{BE21C9FA-186A-4495-BA75-6CB8BED6E3CB}" type="parTrans" cxnId="{7928E4EF-EC0D-49E7-B45F-2EB433263CA7}">
      <dgm:prSet/>
      <dgm:spPr/>
      <dgm:t>
        <a:bodyPr/>
        <a:lstStyle/>
        <a:p>
          <a:endParaRPr lang="en-US"/>
        </a:p>
      </dgm:t>
    </dgm:pt>
    <dgm:pt modelId="{1CB0A8AE-1458-4407-82B9-14782426204B}" type="sibTrans" cxnId="{7928E4EF-EC0D-49E7-B45F-2EB433263CA7}">
      <dgm:prSet/>
      <dgm:spPr/>
      <dgm:t>
        <a:bodyPr/>
        <a:lstStyle/>
        <a:p>
          <a:endParaRPr lang="en-US"/>
        </a:p>
      </dgm:t>
    </dgm:pt>
    <dgm:pt modelId="{495C15CA-CBFF-4BB4-BB9A-E5523C9B4C1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FF"/>
              </a:solidFill>
              <a:effectLst/>
              <a:latin typeface="Arial" charset="0"/>
              <a:cs typeface="Arial" charset="0"/>
            </a:rPr>
            <a:t>Mailing, Meeting &amp; Ratification</a:t>
          </a:r>
          <a:endParaRPr kumimoji="0" lang="en-US" b="0" i="0" u="none" strike="noStrike" cap="none" normalizeH="0" baseline="0" smtClean="0">
            <a:ln>
              <a:noFill/>
            </a:ln>
            <a:solidFill>
              <a:schemeClr val="tx1"/>
            </a:solidFill>
            <a:effectLst/>
            <a:latin typeface="Times" pitchFamily="18" charset="0"/>
            <a:cs typeface="Arial" charset="0"/>
          </a:endParaRPr>
        </a:p>
      </dgm:t>
    </dgm:pt>
    <dgm:pt modelId="{0F71B2E2-B386-4C63-B11F-D2A94E00E9A4}" type="parTrans" cxnId="{E637C183-DFFD-44EE-AD0A-A4F9ADDF8251}">
      <dgm:prSet/>
      <dgm:spPr/>
      <dgm:t>
        <a:bodyPr/>
        <a:lstStyle/>
        <a:p>
          <a:endParaRPr lang="en-US"/>
        </a:p>
      </dgm:t>
    </dgm:pt>
    <dgm:pt modelId="{4BFA0ABC-92A4-4B9D-89DD-2FE552CC1729}" type="sibTrans" cxnId="{E637C183-DFFD-44EE-AD0A-A4F9ADDF8251}">
      <dgm:prSet/>
      <dgm:spPr/>
      <dgm:t>
        <a:bodyPr/>
        <a:lstStyle/>
        <a:p>
          <a:endParaRPr lang="en-US"/>
        </a:p>
      </dgm:t>
    </dgm:pt>
    <dgm:pt modelId="{05BC9E4D-FB7E-4F65-B55B-95B48458D62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FF"/>
              </a:solidFill>
              <a:effectLst/>
              <a:latin typeface="Arial" charset="0"/>
              <a:cs typeface="Arial" charset="0"/>
            </a:rPr>
            <a:t>Financial controls</a:t>
          </a:r>
          <a:endParaRPr kumimoji="0" lang="en-US" b="0" i="0" u="none" strike="noStrike" cap="none" normalizeH="0" baseline="0" smtClean="0">
            <a:ln>
              <a:noFill/>
            </a:ln>
            <a:solidFill>
              <a:schemeClr val="tx1"/>
            </a:solidFill>
            <a:effectLst/>
            <a:latin typeface="Times" pitchFamily="18" charset="0"/>
            <a:cs typeface="Arial" charset="0"/>
          </a:endParaRPr>
        </a:p>
      </dgm:t>
    </dgm:pt>
    <dgm:pt modelId="{B32E610B-828D-408D-B3AA-ED5B56FD4A1C}" type="parTrans" cxnId="{6D53F31F-F5E9-4B29-B024-3AD5E9294BE1}">
      <dgm:prSet/>
      <dgm:spPr/>
      <dgm:t>
        <a:bodyPr/>
        <a:lstStyle/>
        <a:p>
          <a:endParaRPr lang="en-US"/>
        </a:p>
      </dgm:t>
    </dgm:pt>
    <dgm:pt modelId="{488315B2-973A-4790-95E2-14DC252D17B5}" type="sibTrans" cxnId="{6D53F31F-F5E9-4B29-B024-3AD5E9294BE1}">
      <dgm:prSet/>
      <dgm:spPr/>
      <dgm:t>
        <a:bodyPr/>
        <a:lstStyle/>
        <a:p>
          <a:endParaRPr lang="en-US"/>
        </a:p>
      </dgm:t>
    </dgm:pt>
    <dgm:pt modelId="{76ED973C-1CC8-4A48-BB84-BE4C5EA9B5B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FF"/>
              </a:solidFill>
              <a:effectLst/>
              <a:latin typeface="Arial" charset="0"/>
              <a:cs typeface="Arial" charset="0"/>
            </a:rPr>
            <a:t>Gather Requirements</a:t>
          </a:r>
          <a:endParaRPr kumimoji="0" lang="en-US" b="0" i="0" u="none" strike="noStrike" cap="none" normalizeH="0" baseline="0" dirty="0" smtClean="0">
            <a:ln>
              <a:noFill/>
            </a:ln>
            <a:solidFill>
              <a:schemeClr val="tx1"/>
            </a:solidFill>
            <a:effectLst/>
            <a:latin typeface="Times" pitchFamily="18" charset="0"/>
            <a:cs typeface="Arial" charset="0"/>
          </a:endParaRPr>
        </a:p>
      </dgm:t>
    </dgm:pt>
    <dgm:pt modelId="{BFC19D6B-A0F8-4BBF-B3D4-529A619BD3F0}" type="parTrans" cxnId="{3E7D05A6-5DA8-4468-AFAE-FF3EAA42500D}">
      <dgm:prSet/>
      <dgm:spPr/>
      <dgm:t>
        <a:bodyPr/>
        <a:lstStyle/>
        <a:p>
          <a:endParaRPr lang="en-US"/>
        </a:p>
      </dgm:t>
    </dgm:pt>
    <dgm:pt modelId="{AE978FC3-F9BF-428E-973B-B468604B3BEE}" type="sibTrans" cxnId="{3E7D05A6-5DA8-4468-AFAE-FF3EAA42500D}">
      <dgm:prSet/>
      <dgm:spPr/>
      <dgm:t>
        <a:bodyPr/>
        <a:lstStyle/>
        <a:p>
          <a:endParaRPr lang="en-US"/>
        </a:p>
      </dgm:t>
    </dgm:pt>
    <dgm:pt modelId="{72BE4BCB-D59C-473A-8700-890457ADA757}" type="pres">
      <dgm:prSet presAssocID="{9ABD08D9-EB9F-4231-92C5-500286931585}" presName="cycle" presStyleCnt="0">
        <dgm:presLayoutVars>
          <dgm:dir/>
          <dgm:resizeHandles val="exact"/>
        </dgm:presLayoutVars>
      </dgm:prSet>
      <dgm:spPr/>
    </dgm:pt>
    <dgm:pt modelId="{D55FCFEF-6784-4B26-9FFA-0AE370E8894E}" type="pres">
      <dgm:prSet presAssocID="{0B847921-40AA-4344-AE52-576A4652CC4C}" presName="dummy" presStyleCnt="0"/>
      <dgm:spPr/>
    </dgm:pt>
    <dgm:pt modelId="{34656B8E-A6BE-4A96-A67E-DCBDFDFF9562}" type="pres">
      <dgm:prSet presAssocID="{0B847921-40AA-4344-AE52-576A4652CC4C}" presName="node" presStyleLbl="revTx" presStyleIdx="0" presStyleCnt="5">
        <dgm:presLayoutVars>
          <dgm:bulletEnabled val="1"/>
        </dgm:presLayoutVars>
      </dgm:prSet>
      <dgm:spPr/>
      <dgm:t>
        <a:bodyPr/>
        <a:lstStyle/>
        <a:p>
          <a:endParaRPr lang="en-US"/>
        </a:p>
      </dgm:t>
    </dgm:pt>
    <dgm:pt modelId="{FED5D505-07A3-4797-8DE6-A45299F54DCB}" type="pres">
      <dgm:prSet presAssocID="{710066FB-48FE-46FE-B21D-242A67604B94}" presName="sibTrans" presStyleLbl="node1" presStyleIdx="0" presStyleCnt="5"/>
      <dgm:spPr/>
      <dgm:t>
        <a:bodyPr/>
        <a:lstStyle/>
        <a:p>
          <a:endParaRPr lang="en-US"/>
        </a:p>
      </dgm:t>
    </dgm:pt>
    <dgm:pt modelId="{6F45AA9A-EF04-4D4F-8C35-FFFF9303FEFB}" type="pres">
      <dgm:prSet presAssocID="{FF521CBB-8E62-41A2-9147-585B279EE837}" presName="dummy" presStyleCnt="0"/>
      <dgm:spPr/>
    </dgm:pt>
    <dgm:pt modelId="{65D47462-BA42-4BF5-B817-5C742A65D0CE}" type="pres">
      <dgm:prSet presAssocID="{FF521CBB-8E62-41A2-9147-585B279EE837}" presName="node" presStyleLbl="revTx" presStyleIdx="1" presStyleCnt="5">
        <dgm:presLayoutVars>
          <dgm:bulletEnabled val="1"/>
        </dgm:presLayoutVars>
      </dgm:prSet>
      <dgm:spPr/>
      <dgm:t>
        <a:bodyPr/>
        <a:lstStyle/>
        <a:p>
          <a:endParaRPr lang="en-US"/>
        </a:p>
      </dgm:t>
    </dgm:pt>
    <dgm:pt modelId="{F22C3825-6AAB-4BA8-ABA0-9A29E3CF9D87}" type="pres">
      <dgm:prSet presAssocID="{1CB0A8AE-1458-4407-82B9-14782426204B}" presName="sibTrans" presStyleLbl="node1" presStyleIdx="1" presStyleCnt="5"/>
      <dgm:spPr/>
      <dgm:t>
        <a:bodyPr/>
        <a:lstStyle/>
        <a:p>
          <a:endParaRPr lang="en-US"/>
        </a:p>
      </dgm:t>
    </dgm:pt>
    <dgm:pt modelId="{1E5EA100-FEB3-405D-BDA6-2B4B024771EC}" type="pres">
      <dgm:prSet presAssocID="{495C15CA-CBFF-4BB4-BB9A-E5523C9B4C17}" presName="dummy" presStyleCnt="0"/>
      <dgm:spPr/>
    </dgm:pt>
    <dgm:pt modelId="{EF7E6E36-6217-4117-9959-C8AB6992F930}" type="pres">
      <dgm:prSet presAssocID="{495C15CA-CBFF-4BB4-BB9A-E5523C9B4C17}" presName="node" presStyleLbl="revTx" presStyleIdx="2" presStyleCnt="5">
        <dgm:presLayoutVars>
          <dgm:bulletEnabled val="1"/>
        </dgm:presLayoutVars>
      </dgm:prSet>
      <dgm:spPr/>
      <dgm:t>
        <a:bodyPr/>
        <a:lstStyle/>
        <a:p>
          <a:endParaRPr lang="en-US"/>
        </a:p>
      </dgm:t>
    </dgm:pt>
    <dgm:pt modelId="{84F79CBC-62DA-4B0C-A63C-1C09AF71C909}" type="pres">
      <dgm:prSet presAssocID="{4BFA0ABC-92A4-4B9D-89DD-2FE552CC1729}" presName="sibTrans" presStyleLbl="node1" presStyleIdx="2" presStyleCnt="5"/>
      <dgm:spPr/>
      <dgm:t>
        <a:bodyPr/>
        <a:lstStyle/>
        <a:p>
          <a:endParaRPr lang="en-US"/>
        </a:p>
      </dgm:t>
    </dgm:pt>
    <dgm:pt modelId="{B3D22AE9-8A2B-404A-93F6-FE031CCF0F84}" type="pres">
      <dgm:prSet presAssocID="{05BC9E4D-FB7E-4F65-B55B-95B48458D62B}" presName="dummy" presStyleCnt="0"/>
      <dgm:spPr/>
    </dgm:pt>
    <dgm:pt modelId="{82BC6CAB-A462-4344-BE0F-007A73D1D45B}" type="pres">
      <dgm:prSet presAssocID="{05BC9E4D-FB7E-4F65-B55B-95B48458D62B}" presName="node" presStyleLbl="revTx" presStyleIdx="3" presStyleCnt="5">
        <dgm:presLayoutVars>
          <dgm:bulletEnabled val="1"/>
        </dgm:presLayoutVars>
      </dgm:prSet>
      <dgm:spPr/>
      <dgm:t>
        <a:bodyPr/>
        <a:lstStyle/>
        <a:p>
          <a:endParaRPr lang="en-US"/>
        </a:p>
      </dgm:t>
    </dgm:pt>
    <dgm:pt modelId="{13813CC5-0C41-429E-9D90-E436D8C80C0C}" type="pres">
      <dgm:prSet presAssocID="{488315B2-973A-4790-95E2-14DC252D17B5}" presName="sibTrans" presStyleLbl="node1" presStyleIdx="3" presStyleCnt="5"/>
      <dgm:spPr/>
      <dgm:t>
        <a:bodyPr/>
        <a:lstStyle/>
        <a:p>
          <a:endParaRPr lang="en-US"/>
        </a:p>
      </dgm:t>
    </dgm:pt>
    <dgm:pt modelId="{8DAB2ADD-452E-48CB-94FB-79DC7BA223D6}" type="pres">
      <dgm:prSet presAssocID="{76ED973C-1CC8-4A48-BB84-BE4C5EA9B5B0}" presName="dummy" presStyleCnt="0"/>
      <dgm:spPr/>
    </dgm:pt>
    <dgm:pt modelId="{355F5216-3E15-42B5-9384-6108D8D9F6EA}" type="pres">
      <dgm:prSet presAssocID="{76ED973C-1CC8-4A48-BB84-BE4C5EA9B5B0}" presName="node" presStyleLbl="revTx" presStyleIdx="4" presStyleCnt="5">
        <dgm:presLayoutVars>
          <dgm:bulletEnabled val="1"/>
        </dgm:presLayoutVars>
      </dgm:prSet>
      <dgm:spPr/>
      <dgm:t>
        <a:bodyPr/>
        <a:lstStyle/>
        <a:p>
          <a:endParaRPr lang="en-US"/>
        </a:p>
      </dgm:t>
    </dgm:pt>
    <dgm:pt modelId="{FF065A69-609F-4067-B3DF-C0D998726C9C}" type="pres">
      <dgm:prSet presAssocID="{AE978FC3-F9BF-428E-973B-B468604B3BEE}" presName="sibTrans" presStyleLbl="node1" presStyleIdx="4" presStyleCnt="5"/>
      <dgm:spPr/>
      <dgm:t>
        <a:bodyPr/>
        <a:lstStyle/>
        <a:p>
          <a:endParaRPr lang="en-US"/>
        </a:p>
      </dgm:t>
    </dgm:pt>
  </dgm:ptLst>
  <dgm:cxnLst>
    <dgm:cxn modelId="{E60144F6-D207-4BBA-8738-4B407D6129DC}" type="presOf" srcId="{05BC9E4D-FB7E-4F65-B55B-95B48458D62B}" destId="{82BC6CAB-A462-4344-BE0F-007A73D1D45B}" srcOrd="0" destOrd="0" presId="urn:microsoft.com/office/officeart/2005/8/layout/cycle1"/>
    <dgm:cxn modelId="{B3AC34DA-FE49-4523-9BBC-DBCB431D9823}" type="presOf" srcId="{1CB0A8AE-1458-4407-82B9-14782426204B}" destId="{F22C3825-6AAB-4BA8-ABA0-9A29E3CF9D87}" srcOrd="0" destOrd="0" presId="urn:microsoft.com/office/officeart/2005/8/layout/cycle1"/>
    <dgm:cxn modelId="{41F7143A-BA09-497C-ADFB-BF8C46F386B4}" type="presOf" srcId="{488315B2-973A-4790-95E2-14DC252D17B5}" destId="{13813CC5-0C41-429E-9D90-E436D8C80C0C}" srcOrd="0" destOrd="0" presId="urn:microsoft.com/office/officeart/2005/8/layout/cycle1"/>
    <dgm:cxn modelId="{E637C183-DFFD-44EE-AD0A-A4F9ADDF8251}" srcId="{9ABD08D9-EB9F-4231-92C5-500286931585}" destId="{495C15CA-CBFF-4BB4-BB9A-E5523C9B4C17}" srcOrd="2" destOrd="0" parTransId="{0F71B2E2-B386-4C63-B11F-D2A94E00E9A4}" sibTransId="{4BFA0ABC-92A4-4B9D-89DD-2FE552CC1729}"/>
    <dgm:cxn modelId="{A7AEABB3-4AD1-4B2A-B4E1-BEC8F9052B4C}" type="presOf" srcId="{710066FB-48FE-46FE-B21D-242A67604B94}" destId="{FED5D505-07A3-4797-8DE6-A45299F54DCB}" srcOrd="0" destOrd="0" presId="urn:microsoft.com/office/officeart/2005/8/layout/cycle1"/>
    <dgm:cxn modelId="{EC16D60A-2AA4-49B2-9960-2F632209237C}" type="presOf" srcId="{495C15CA-CBFF-4BB4-BB9A-E5523C9B4C17}" destId="{EF7E6E36-6217-4117-9959-C8AB6992F930}" srcOrd="0" destOrd="0" presId="urn:microsoft.com/office/officeart/2005/8/layout/cycle1"/>
    <dgm:cxn modelId="{B449D002-EDEE-43C1-8291-C97D9C840138}" type="presOf" srcId="{AE978FC3-F9BF-428E-973B-B468604B3BEE}" destId="{FF065A69-609F-4067-B3DF-C0D998726C9C}" srcOrd="0" destOrd="0" presId="urn:microsoft.com/office/officeart/2005/8/layout/cycle1"/>
    <dgm:cxn modelId="{9A02C8C0-DD70-4780-BBA9-31262031285E}" type="presOf" srcId="{0B847921-40AA-4344-AE52-576A4652CC4C}" destId="{34656B8E-A6BE-4A96-A67E-DCBDFDFF9562}" srcOrd="0" destOrd="0" presId="urn:microsoft.com/office/officeart/2005/8/layout/cycle1"/>
    <dgm:cxn modelId="{5BBA85EE-5467-4806-AA86-4303F982D3EB}" srcId="{9ABD08D9-EB9F-4231-92C5-500286931585}" destId="{0B847921-40AA-4344-AE52-576A4652CC4C}" srcOrd="0" destOrd="0" parTransId="{28DADC7A-687D-446E-A178-B7FDBF12E53B}" sibTransId="{710066FB-48FE-46FE-B21D-242A67604B94}"/>
    <dgm:cxn modelId="{3E7D05A6-5DA8-4468-AFAE-FF3EAA42500D}" srcId="{9ABD08D9-EB9F-4231-92C5-500286931585}" destId="{76ED973C-1CC8-4A48-BB84-BE4C5EA9B5B0}" srcOrd="4" destOrd="0" parTransId="{BFC19D6B-A0F8-4BBF-B3D4-529A619BD3F0}" sibTransId="{AE978FC3-F9BF-428E-973B-B468604B3BEE}"/>
    <dgm:cxn modelId="{9C460045-C9E5-4956-A9B3-78A5665494C7}" type="presOf" srcId="{76ED973C-1CC8-4A48-BB84-BE4C5EA9B5B0}" destId="{355F5216-3E15-42B5-9384-6108D8D9F6EA}" srcOrd="0" destOrd="0" presId="urn:microsoft.com/office/officeart/2005/8/layout/cycle1"/>
    <dgm:cxn modelId="{51C9FF61-B23C-4392-AE98-0732F53BA274}" type="presOf" srcId="{9ABD08D9-EB9F-4231-92C5-500286931585}" destId="{72BE4BCB-D59C-473A-8700-890457ADA757}" srcOrd="0" destOrd="0" presId="urn:microsoft.com/office/officeart/2005/8/layout/cycle1"/>
    <dgm:cxn modelId="{7928E4EF-EC0D-49E7-B45F-2EB433263CA7}" srcId="{9ABD08D9-EB9F-4231-92C5-500286931585}" destId="{FF521CBB-8E62-41A2-9147-585B279EE837}" srcOrd="1" destOrd="0" parTransId="{BE21C9FA-186A-4495-BA75-6CB8BED6E3CB}" sibTransId="{1CB0A8AE-1458-4407-82B9-14782426204B}"/>
    <dgm:cxn modelId="{A4F07A49-B614-4DD6-A452-45BE40C81AEE}" type="presOf" srcId="{FF521CBB-8E62-41A2-9147-585B279EE837}" destId="{65D47462-BA42-4BF5-B817-5C742A65D0CE}" srcOrd="0" destOrd="0" presId="urn:microsoft.com/office/officeart/2005/8/layout/cycle1"/>
    <dgm:cxn modelId="{71343449-8418-4402-8928-8E0AF6F3CEFE}" type="presOf" srcId="{4BFA0ABC-92A4-4B9D-89DD-2FE552CC1729}" destId="{84F79CBC-62DA-4B0C-A63C-1C09AF71C909}" srcOrd="0" destOrd="0" presId="urn:microsoft.com/office/officeart/2005/8/layout/cycle1"/>
    <dgm:cxn modelId="{6D53F31F-F5E9-4B29-B024-3AD5E9294BE1}" srcId="{9ABD08D9-EB9F-4231-92C5-500286931585}" destId="{05BC9E4D-FB7E-4F65-B55B-95B48458D62B}" srcOrd="3" destOrd="0" parTransId="{B32E610B-828D-408D-B3AA-ED5B56FD4A1C}" sibTransId="{488315B2-973A-4790-95E2-14DC252D17B5}"/>
    <dgm:cxn modelId="{99FD64E3-657D-4310-AEAF-D644F265369E}" type="presParOf" srcId="{72BE4BCB-D59C-473A-8700-890457ADA757}" destId="{D55FCFEF-6784-4B26-9FFA-0AE370E8894E}" srcOrd="0" destOrd="0" presId="urn:microsoft.com/office/officeart/2005/8/layout/cycle1"/>
    <dgm:cxn modelId="{FCE24899-739A-41B1-9624-21B662F253DA}" type="presParOf" srcId="{72BE4BCB-D59C-473A-8700-890457ADA757}" destId="{34656B8E-A6BE-4A96-A67E-DCBDFDFF9562}" srcOrd="1" destOrd="0" presId="urn:microsoft.com/office/officeart/2005/8/layout/cycle1"/>
    <dgm:cxn modelId="{0D84B8BF-4B88-46B4-BCB6-9D1B5F12BAC0}" type="presParOf" srcId="{72BE4BCB-D59C-473A-8700-890457ADA757}" destId="{FED5D505-07A3-4797-8DE6-A45299F54DCB}" srcOrd="2" destOrd="0" presId="urn:microsoft.com/office/officeart/2005/8/layout/cycle1"/>
    <dgm:cxn modelId="{43425911-A684-41B6-860D-57F1269F7DE5}" type="presParOf" srcId="{72BE4BCB-D59C-473A-8700-890457ADA757}" destId="{6F45AA9A-EF04-4D4F-8C35-FFFF9303FEFB}" srcOrd="3" destOrd="0" presId="urn:microsoft.com/office/officeart/2005/8/layout/cycle1"/>
    <dgm:cxn modelId="{63ED687E-1DCB-461E-9AC3-2780CDB74928}" type="presParOf" srcId="{72BE4BCB-D59C-473A-8700-890457ADA757}" destId="{65D47462-BA42-4BF5-B817-5C742A65D0CE}" srcOrd="4" destOrd="0" presId="urn:microsoft.com/office/officeart/2005/8/layout/cycle1"/>
    <dgm:cxn modelId="{68BBD75D-4371-49B3-8A3C-AD78E77F441F}" type="presParOf" srcId="{72BE4BCB-D59C-473A-8700-890457ADA757}" destId="{F22C3825-6AAB-4BA8-ABA0-9A29E3CF9D87}" srcOrd="5" destOrd="0" presId="urn:microsoft.com/office/officeart/2005/8/layout/cycle1"/>
    <dgm:cxn modelId="{88A4C4FB-DEF1-4FF9-BA99-81A8A65ED49E}" type="presParOf" srcId="{72BE4BCB-D59C-473A-8700-890457ADA757}" destId="{1E5EA100-FEB3-405D-BDA6-2B4B024771EC}" srcOrd="6" destOrd="0" presId="urn:microsoft.com/office/officeart/2005/8/layout/cycle1"/>
    <dgm:cxn modelId="{E13706CF-AEE9-4271-9604-B2D767C554F4}" type="presParOf" srcId="{72BE4BCB-D59C-473A-8700-890457ADA757}" destId="{EF7E6E36-6217-4117-9959-C8AB6992F930}" srcOrd="7" destOrd="0" presId="urn:microsoft.com/office/officeart/2005/8/layout/cycle1"/>
    <dgm:cxn modelId="{31B28EBC-ABFB-4FD5-A7FE-320479747F49}" type="presParOf" srcId="{72BE4BCB-D59C-473A-8700-890457ADA757}" destId="{84F79CBC-62DA-4B0C-A63C-1C09AF71C909}" srcOrd="8" destOrd="0" presId="urn:microsoft.com/office/officeart/2005/8/layout/cycle1"/>
    <dgm:cxn modelId="{7D3B061A-722A-4E2C-8B92-D14843735CAA}" type="presParOf" srcId="{72BE4BCB-D59C-473A-8700-890457ADA757}" destId="{B3D22AE9-8A2B-404A-93F6-FE031CCF0F84}" srcOrd="9" destOrd="0" presId="urn:microsoft.com/office/officeart/2005/8/layout/cycle1"/>
    <dgm:cxn modelId="{9320B591-555C-4138-9AB1-0AC6B6B974DB}" type="presParOf" srcId="{72BE4BCB-D59C-473A-8700-890457ADA757}" destId="{82BC6CAB-A462-4344-BE0F-007A73D1D45B}" srcOrd="10" destOrd="0" presId="urn:microsoft.com/office/officeart/2005/8/layout/cycle1"/>
    <dgm:cxn modelId="{0D39C0EC-292A-40C9-9356-2D608DC327C5}" type="presParOf" srcId="{72BE4BCB-D59C-473A-8700-890457ADA757}" destId="{13813CC5-0C41-429E-9D90-E436D8C80C0C}" srcOrd="11" destOrd="0" presId="urn:microsoft.com/office/officeart/2005/8/layout/cycle1"/>
    <dgm:cxn modelId="{5E6F917E-5E58-4265-92B8-24FB80073467}" type="presParOf" srcId="{72BE4BCB-D59C-473A-8700-890457ADA757}" destId="{8DAB2ADD-452E-48CB-94FB-79DC7BA223D6}" srcOrd="12" destOrd="0" presId="urn:microsoft.com/office/officeart/2005/8/layout/cycle1"/>
    <dgm:cxn modelId="{8C9CDD43-DF1E-4F60-93C9-1143010F7DA5}" type="presParOf" srcId="{72BE4BCB-D59C-473A-8700-890457ADA757}" destId="{355F5216-3E15-42B5-9384-6108D8D9F6EA}" srcOrd="13" destOrd="0" presId="urn:microsoft.com/office/officeart/2005/8/layout/cycle1"/>
    <dgm:cxn modelId="{233BB9EB-90B0-4097-B214-373B29613BB2}" type="presParOf" srcId="{72BE4BCB-D59C-473A-8700-890457ADA757}" destId="{FF065A69-609F-4067-B3DF-C0D998726C9C}"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56B8E-A6BE-4A96-A67E-DCBDFDFF9562}">
      <dsp:nvSpPr>
        <dsp:cNvPr id="0" name=""/>
        <dsp:cNvSpPr/>
      </dsp:nvSpPr>
      <dsp:spPr>
        <a:xfrm>
          <a:off x="4658950" y="31302"/>
          <a:ext cx="1054447" cy="105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smtClean="0">
              <a:ln>
                <a:noFill/>
              </a:ln>
              <a:solidFill>
                <a:srgbClr val="FFFFFF"/>
              </a:solidFill>
              <a:effectLst/>
              <a:latin typeface="Arial" charset="0"/>
              <a:cs typeface="Arial" charset="0"/>
            </a:rPr>
            <a:t>Draft Budget</a:t>
          </a:r>
          <a:endParaRPr kumimoji="0" lang="en-US" sz="1200" b="0" i="0" u="none" strike="noStrike" kern="1200" cap="none" normalizeH="0" baseline="0" smtClean="0">
            <a:ln>
              <a:noFill/>
            </a:ln>
            <a:solidFill>
              <a:schemeClr val="tx1"/>
            </a:solidFill>
            <a:effectLst/>
            <a:latin typeface="Times" pitchFamily="18" charset="0"/>
            <a:cs typeface="Arial" charset="0"/>
          </a:endParaRPr>
        </a:p>
      </dsp:txBody>
      <dsp:txXfrm>
        <a:off x="4658950" y="31302"/>
        <a:ext cx="1054447" cy="1054447"/>
      </dsp:txXfrm>
    </dsp:sp>
    <dsp:sp modelId="{FED5D505-07A3-4797-8DE6-A45299F54DCB}">
      <dsp:nvSpPr>
        <dsp:cNvPr id="0" name=""/>
        <dsp:cNvSpPr/>
      </dsp:nvSpPr>
      <dsp:spPr>
        <a:xfrm>
          <a:off x="2172237" y="43"/>
          <a:ext cx="3961324" cy="3961324"/>
        </a:xfrm>
        <a:prstGeom prst="circularArrow">
          <a:avLst>
            <a:gd name="adj1" fmla="val 5191"/>
            <a:gd name="adj2" fmla="val 335218"/>
            <a:gd name="adj3" fmla="val 21296073"/>
            <a:gd name="adj4" fmla="val 19763758"/>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47462-BA42-4BF5-B817-5C742A65D0CE}">
      <dsp:nvSpPr>
        <dsp:cNvPr id="0" name=""/>
        <dsp:cNvSpPr/>
      </dsp:nvSpPr>
      <dsp:spPr>
        <a:xfrm>
          <a:off x="5297548" y="1996705"/>
          <a:ext cx="1054447" cy="105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smtClean="0">
              <a:ln>
                <a:noFill/>
              </a:ln>
              <a:solidFill>
                <a:srgbClr val="FFFFFF"/>
              </a:solidFill>
              <a:effectLst/>
              <a:latin typeface="Arial" charset="0"/>
              <a:cs typeface="Arial" charset="0"/>
            </a:rPr>
            <a:t>Board review &amp; Adoption</a:t>
          </a:r>
          <a:endParaRPr kumimoji="0" lang="en-US" sz="1200" b="0" i="0" u="none" strike="noStrike" kern="1200" cap="none" normalizeH="0" baseline="0" smtClean="0">
            <a:ln>
              <a:noFill/>
            </a:ln>
            <a:solidFill>
              <a:schemeClr val="tx1"/>
            </a:solidFill>
            <a:effectLst/>
            <a:latin typeface="Times" pitchFamily="18" charset="0"/>
            <a:cs typeface="Arial" charset="0"/>
          </a:endParaRPr>
        </a:p>
      </dsp:txBody>
      <dsp:txXfrm>
        <a:off x="5297548" y="1996705"/>
        <a:ext cx="1054447" cy="1054447"/>
      </dsp:txXfrm>
    </dsp:sp>
    <dsp:sp modelId="{F22C3825-6AAB-4BA8-ABA0-9A29E3CF9D87}">
      <dsp:nvSpPr>
        <dsp:cNvPr id="0" name=""/>
        <dsp:cNvSpPr/>
      </dsp:nvSpPr>
      <dsp:spPr>
        <a:xfrm>
          <a:off x="2172237" y="43"/>
          <a:ext cx="3961324" cy="3961324"/>
        </a:xfrm>
        <a:prstGeom prst="circularArrow">
          <a:avLst>
            <a:gd name="adj1" fmla="val 5191"/>
            <a:gd name="adj2" fmla="val 335218"/>
            <a:gd name="adj3" fmla="val 4017632"/>
            <a:gd name="adj4" fmla="val 2250739"/>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E6E36-6217-4117-9959-C8AB6992F930}">
      <dsp:nvSpPr>
        <dsp:cNvPr id="0" name=""/>
        <dsp:cNvSpPr/>
      </dsp:nvSpPr>
      <dsp:spPr>
        <a:xfrm>
          <a:off x="3625676" y="3211391"/>
          <a:ext cx="1054447" cy="105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smtClean="0">
              <a:ln>
                <a:noFill/>
              </a:ln>
              <a:solidFill>
                <a:srgbClr val="FFFFFF"/>
              </a:solidFill>
              <a:effectLst/>
              <a:latin typeface="Arial" charset="0"/>
              <a:cs typeface="Arial" charset="0"/>
            </a:rPr>
            <a:t>Mailing, Meeting &amp; Ratification</a:t>
          </a:r>
          <a:endParaRPr kumimoji="0" lang="en-US" sz="1200" b="0" i="0" u="none" strike="noStrike" kern="1200" cap="none" normalizeH="0" baseline="0" smtClean="0">
            <a:ln>
              <a:noFill/>
            </a:ln>
            <a:solidFill>
              <a:schemeClr val="tx1"/>
            </a:solidFill>
            <a:effectLst/>
            <a:latin typeface="Times" pitchFamily="18" charset="0"/>
            <a:cs typeface="Arial" charset="0"/>
          </a:endParaRPr>
        </a:p>
      </dsp:txBody>
      <dsp:txXfrm>
        <a:off x="3625676" y="3211391"/>
        <a:ext cx="1054447" cy="1054447"/>
      </dsp:txXfrm>
    </dsp:sp>
    <dsp:sp modelId="{84F79CBC-62DA-4B0C-A63C-1C09AF71C909}">
      <dsp:nvSpPr>
        <dsp:cNvPr id="0" name=""/>
        <dsp:cNvSpPr/>
      </dsp:nvSpPr>
      <dsp:spPr>
        <a:xfrm>
          <a:off x="2172237" y="43"/>
          <a:ext cx="3961324" cy="3961324"/>
        </a:xfrm>
        <a:prstGeom prst="circularArrow">
          <a:avLst>
            <a:gd name="adj1" fmla="val 5191"/>
            <a:gd name="adj2" fmla="val 335218"/>
            <a:gd name="adj3" fmla="val 8214043"/>
            <a:gd name="adj4" fmla="val 6447150"/>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C6CAB-A462-4344-BE0F-007A73D1D45B}">
      <dsp:nvSpPr>
        <dsp:cNvPr id="0" name=""/>
        <dsp:cNvSpPr/>
      </dsp:nvSpPr>
      <dsp:spPr>
        <a:xfrm>
          <a:off x="1953804" y="1996705"/>
          <a:ext cx="1054447" cy="105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smtClean="0">
              <a:ln>
                <a:noFill/>
              </a:ln>
              <a:solidFill>
                <a:srgbClr val="FFFFFF"/>
              </a:solidFill>
              <a:effectLst/>
              <a:latin typeface="Arial" charset="0"/>
              <a:cs typeface="Arial" charset="0"/>
            </a:rPr>
            <a:t>Financial controls</a:t>
          </a:r>
          <a:endParaRPr kumimoji="0" lang="en-US" sz="1200" b="0" i="0" u="none" strike="noStrike" kern="1200" cap="none" normalizeH="0" baseline="0" smtClean="0">
            <a:ln>
              <a:noFill/>
            </a:ln>
            <a:solidFill>
              <a:schemeClr val="tx1"/>
            </a:solidFill>
            <a:effectLst/>
            <a:latin typeface="Times" pitchFamily="18" charset="0"/>
            <a:cs typeface="Arial" charset="0"/>
          </a:endParaRPr>
        </a:p>
      </dsp:txBody>
      <dsp:txXfrm>
        <a:off x="1953804" y="1996705"/>
        <a:ext cx="1054447" cy="1054447"/>
      </dsp:txXfrm>
    </dsp:sp>
    <dsp:sp modelId="{13813CC5-0C41-429E-9D90-E436D8C80C0C}">
      <dsp:nvSpPr>
        <dsp:cNvPr id="0" name=""/>
        <dsp:cNvSpPr/>
      </dsp:nvSpPr>
      <dsp:spPr>
        <a:xfrm>
          <a:off x="2172237" y="43"/>
          <a:ext cx="3961324" cy="3961324"/>
        </a:xfrm>
        <a:prstGeom prst="circularArrow">
          <a:avLst>
            <a:gd name="adj1" fmla="val 5191"/>
            <a:gd name="adj2" fmla="val 335218"/>
            <a:gd name="adj3" fmla="val 12301024"/>
            <a:gd name="adj4" fmla="val 10768709"/>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F5216-3E15-42B5-9384-6108D8D9F6EA}">
      <dsp:nvSpPr>
        <dsp:cNvPr id="0" name=""/>
        <dsp:cNvSpPr/>
      </dsp:nvSpPr>
      <dsp:spPr>
        <a:xfrm>
          <a:off x="2592402" y="31302"/>
          <a:ext cx="1054447" cy="105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FFFFFF"/>
              </a:solidFill>
              <a:effectLst/>
              <a:latin typeface="Arial" charset="0"/>
              <a:cs typeface="Arial" charset="0"/>
            </a:rPr>
            <a:t>Gather Requirements</a:t>
          </a:r>
          <a:endParaRPr kumimoji="0" lang="en-US" sz="1200" b="0" i="0" u="none" strike="noStrike" kern="1200" cap="none" normalizeH="0" baseline="0" dirty="0" smtClean="0">
            <a:ln>
              <a:noFill/>
            </a:ln>
            <a:solidFill>
              <a:schemeClr val="tx1"/>
            </a:solidFill>
            <a:effectLst/>
            <a:latin typeface="Times" pitchFamily="18" charset="0"/>
            <a:cs typeface="Arial" charset="0"/>
          </a:endParaRPr>
        </a:p>
      </dsp:txBody>
      <dsp:txXfrm>
        <a:off x="2592402" y="31302"/>
        <a:ext cx="1054447" cy="1054447"/>
      </dsp:txXfrm>
    </dsp:sp>
    <dsp:sp modelId="{FF065A69-609F-4067-B3DF-C0D998726C9C}">
      <dsp:nvSpPr>
        <dsp:cNvPr id="0" name=""/>
        <dsp:cNvSpPr/>
      </dsp:nvSpPr>
      <dsp:spPr>
        <a:xfrm>
          <a:off x="2172237" y="43"/>
          <a:ext cx="3961324" cy="3961324"/>
        </a:xfrm>
        <a:prstGeom prst="circularArrow">
          <a:avLst>
            <a:gd name="adj1" fmla="val 5191"/>
            <a:gd name="adj2" fmla="val 335218"/>
            <a:gd name="adj3" fmla="val 16868611"/>
            <a:gd name="adj4" fmla="val 15196170"/>
            <a:gd name="adj5" fmla="val 605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cs typeface="+mn-cs"/>
              </a:defRPr>
            </a:lvl1pPr>
          </a:lstStyle>
          <a:p>
            <a:pPr>
              <a:defRPr/>
            </a:pPr>
            <a:endParaRPr lang="en-US"/>
          </a:p>
        </p:txBody>
      </p:sp>
      <p:sp>
        <p:nvSpPr>
          <p:cNvPr id="6758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6758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cs typeface="+mn-cs"/>
              </a:defRPr>
            </a:lvl1pPr>
          </a:lstStyle>
          <a:p>
            <a:pPr>
              <a:defRPr/>
            </a:pPr>
            <a:endParaRPr lang="en-US"/>
          </a:p>
        </p:txBody>
      </p:sp>
      <p:sp>
        <p:nvSpPr>
          <p:cNvPr id="6758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cs typeface="+mn-cs"/>
              </a:defRPr>
            </a:lvl1pPr>
          </a:lstStyle>
          <a:p>
            <a:pPr>
              <a:defRPr/>
            </a:pPr>
            <a:fld id="{DB7452E6-8209-41DD-9DBB-129074FC86D4}" type="slidenum">
              <a:rPr lang="en-US"/>
              <a:pPr>
                <a:defRPr/>
              </a:pPr>
              <a:t>‹#›</a:t>
            </a:fld>
            <a:endParaRPr lang="en-US"/>
          </a:p>
        </p:txBody>
      </p:sp>
    </p:spTree>
    <p:extLst>
      <p:ext uri="{BB962C8B-B14F-4D97-AF65-F5344CB8AC3E}">
        <p14:creationId xmlns:p14="http://schemas.microsoft.com/office/powerpoint/2010/main" val="2851775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cs typeface="+mn-cs"/>
              </a:defRPr>
            </a:lvl1pPr>
          </a:lstStyle>
          <a:p>
            <a:pPr>
              <a:defRPr/>
            </a:pPr>
            <a:endParaRPr lang="en-US"/>
          </a:p>
        </p:txBody>
      </p:sp>
      <p:sp>
        <p:nvSpPr>
          <p:cNvPr id="11366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367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cs typeface="+mn-cs"/>
              </a:defRPr>
            </a:lvl1pPr>
          </a:lstStyle>
          <a:p>
            <a:pPr>
              <a:defRPr/>
            </a:pPr>
            <a:endParaRPr lang="en-US"/>
          </a:p>
        </p:txBody>
      </p:sp>
      <p:sp>
        <p:nvSpPr>
          <p:cNvPr id="11367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cs typeface="+mn-cs"/>
              </a:defRPr>
            </a:lvl1pPr>
          </a:lstStyle>
          <a:p>
            <a:pPr>
              <a:defRPr/>
            </a:pPr>
            <a:fld id="{1713F9B5-76B3-4228-8A5F-3DFCEADB2EB7}" type="slidenum">
              <a:rPr lang="en-US"/>
              <a:pPr>
                <a:defRPr/>
              </a:pPr>
              <a:t>‹#›</a:t>
            </a:fld>
            <a:endParaRPr lang="en-US"/>
          </a:p>
        </p:txBody>
      </p:sp>
    </p:spTree>
    <p:extLst>
      <p:ext uri="{BB962C8B-B14F-4D97-AF65-F5344CB8AC3E}">
        <p14:creationId xmlns:p14="http://schemas.microsoft.com/office/powerpoint/2010/main" val="3928378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p:txBody>
      </p:sp>
    </p:spTree>
    <p:extLst>
      <p:ext uri="{BB962C8B-B14F-4D97-AF65-F5344CB8AC3E}">
        <p14:creationId xmlns:p14="http://schemas.microsoft.com/office/powerpoint/2010/main" val="142757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a:p>
            <a:r>
              <a:rPr lang="en-US" dirty="0" smtClean="0"/>
              <a:t>Credit Card Approach</a:t>
            </a:r>
          </a:p>
        </p:txBody>
      </p:sp>
    </p:spTree>
    <p:extLst>
      <p:ext uri="{BB962C8B-B14F-4D97-AF65-F5344CB8AC3E}">
        <p14:creationId xmlns:p14="http://schemas.microsoft.com/office/powerpoint/2010/main" val="415892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Somewhat common in the industry when monthly expenses are constant  Not GAAP</a:t>
            </a:r>
          </a:p>
        </p:txBody>
      </p:sp>
    </p:spTree>
    <p:extLst>
      <p:ext uri="{BB962C8B-B14F-4D97-AF65-F5344CB8AC3E}">
        <p14:creationId xmlns:p14="http://schemas.microsoft.com/office/powerpoint/2010/main" val="311994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Completely separate buckets of money</a:t>
            </a:r>
          </a:p>
          <a:p>
            <a:r>
              <a:rPr lang="en-US" smtClean="0"/>
              <a:t>Industry preferred, but not required</a:t>
            </a:r>
          </a:p>
        </p:txBody>
      </p:sp>
    </p:spTree>
    <p:extLst>
      <p:ext uri="{BB962C8B-B14F-4D97-AF65-F5344CB8AC3E}">
        <p14:creationId xmlns:p14="http://schemas.microsoft.com/office/powerpoint/2010/main" val="115842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p:txBody>
      </p:sp>
    </p:spTree>
    <p:extLst>
      <p:ext uri="{BB962C8B-B14F-4D97-AF65-F5344CB8AC3E}">
        <p14:creationId xmlns:p14="http://schemas.microsoft.com/office/powerpoint/2010/main" val="74679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p:txBody>
      </p:sp>
    </p:spTree>
    <p:extLst>
      <p:ext uri="{BB962C8B-B14F-4D97-AF65-F5344CB8AC3E}">
        <p14:creationId xmlns:p14="http://schemas.microsoft.com/office/powerpoint/2010/main" val="1108568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A7CFDC19-D194-4928-BA44-D8BC65A17C9A}" type="slidenum">
              <a:rPr lang="en-US" sz="1200"/>
              <a:pPr/>
              <a:t>22</a:t>
            </a:fld>
            <a:endParaRPr lang="en-US" sz="12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p:txBody>
      </p:sp>
    </p:spTree>
    <p:extLst>
      <p:ext uri="{BB962C8B-B14F-4D97-AF65-F5344CB8AC3E}">
        <p14:creationId xmlns:p14="http://schemas.microsoft.com/office/powerpoint/2010/main" val="127178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A095CB0D-DBB4-4569-8212-36BF7708F22C}" type="slidenum">
              <a:rPr lang="en-US" sz="1200"/>
              <a:pPr/>
              <a:t>23</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p:txBody>
      </p:sp>
    </p:spTree>
    <p:extLst>
      <p:ext uri="{BB962C8B-B14F-4D97-AF65-F5344CB8AC3E}">
        <p14:creationId xmlns:p14="http://schemas.microsoft.com/office/powerpoint/2010/main" val="205127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DC334FF2-3A03-4635-8453-B116BFC3E9C2}" type="slidenum">
              <a:rPr lang="en-US" sz="1200"/>
              <a:pPr/>
              <a:t>24</a:t>
            </a:fld>
            <a:endParaRPr 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p:txBody>
      </p:sp>
    </p:spTree>
    <p:extLst>
      <p:ext uri="{BB962C8B-B14F-4D97-AF65-F5344CB8AC3E}">
        <p14:creationId xmlns:p14="http://schemas.microsoft.com/office/powerpoint/2010/main" val="289565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39E7EC3D-E500-411E-94BA-0725D87D9197}" type="slidenum">
              <a:rPr lang="en-US" sz="1200"/>
              <a:pPr/>
              <a:t>25</a:t>
            </a:fld>
            <a:endParaRPr 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p:txBody>
      </p:sp>
    </p:spTree>
    <p:extLst>
      <p:ext uri="{BB962C8B-B14F-4D97-AF65-F5344CB8AC3E}">
        <p14:creationId xmlns:p14="http://schemas.microsoft.com/office/powerpoint/2010/main" val="3423060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17F60181-810F-456C-BC0B-41BF0F7D4F8E}" type="slidenum">
              <a:rPr lang="en-US" sz="1200"/>
              <a:pPr/>
              <a:t>26</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a:p>
            <a:pPr eaLnBrk="1" hangingPunct="1"/>
            <a:r>
              <a:rPr lang="en-US" smtClean="0"/>
              <a:t>Start early, plan to have your budgets approved before the holidays so the board can take the holiday’s off</a:t>
            </a:r>
          </a:p>
          <a:p>
            <a:pPr eaLnBrk="1" hangingPunct="1"/>
            <a:r>
              <a:rPr lang="en-US" smtClean="0"/>
              <a:t>Declaration requirements – 30-60 days, plan on holding ratification meetings in late October and early November</a:t>
            </a:r>
          </a:p>
          <a:p>
            <a:pPr eaLnBrk="1" hangingPunct="1"/>
            <a:r>
              <a:rPr lang="en-US" smtClean="0"/>
              <a:t>For this presentation we will assume a Jan – Dec fiscal year with a Dec 31</a:t>
            </a:r>
            <a:r>
              <a:rPr lang="en-US" baseline="30000" smtClean="0"/>
              <a:t>st</a:t>
            </a:r>
            <a:r>
              <a:rPr lang="en-US" smtClean="0"/>
              <a:t> year end.</a:t>
            </a:r>
          </a:p>
          <a:p>
            <a:pPr eaLnBrk="1" hangingPunct="1"/>
            <a:r>
              <a:rPr lang="en-US" smtClean="0"/>
              <a:t>Getting budgets completed in Oct/ Nov enables management to communicate to owners new assessments via statements or coupon books in December prior to January due dates.</a:t>
            </a:r>
          </a:p>
          <a:p>
            <a:pPr eaLnBrk="1" hangingPunct="1"/>
            <a:endParaRPr lang="en-US" smtClean="0"/>
          </a:p>
        </p:txBody>
      </p:sp>
    </p:spTree>
    <p:extLst>
      <p:ext uri="{BB962C8B-B14F-4D97-AF65-F5344CB8AC3E}">
        <p14:creationId xmlns:p14="http://schemas.microsoft.com/office/powerpoint/2010/main" val="141411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07E714F3-607A-4DE0-A98B-36D143698A57}" type="slidenum">
              <a:rPr lang="en-US" sz="1200"/>
              <a:pPr/>
              <a:t>3</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Cathy</a:t>
            </a:r>
          </a:p>
        </p:txBody>
      </p:sp>
    </p:spTree>
    <p:extLst>
      <p:ext uri="{BB962C8B-B14F-4D97-AF65-F5344CB8AC3E}">
        <p14:creationId xmlns:p14="http://schemas.microsoft.com/office/powerpoint/2010/main" val="396565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a:p>
            <a:r>
              <a:rPr lang="en-US" smtClean="0"/>
              <a:t>Ex. Federal – IRS, ADA, Federally established mortgage institutions</a:t>
            </a:r>
          </a:p>
          <a:p>
            <a:r>
              <a:rPr lang="en-US" smtClean="0"/>
              <a:t>Ex. State – RCW HOA Act, Old Act Condo’s &amp; New Act Condo’s, Insurance (WA All in policies)</a:t>
            </a:r>
          </a:p>
          <a:p>
            <a:r>
              <a:rPr lang="en-US" smtClean="0"/>
              <a:t>EX. Local – Fire codes, elevator inspections, property taxes</a:t>
            </a:r>
          </a:p>
          <a:p>
            <a:r>
              <a:rPr lang="en-US" smtClean="0"/>
              <a:t>EX. GD’s – timing, maintenance responsibilities, allocation of expenses</a:t>
            </a:r>
          </a:p>
        </p:txBody>
      </p:sp>
    </p:spTree>
    <p:extLst>
      <p:ext uri="{BB962C8B-B14F-4D97-AF65-F5344CB8AC3E}">
        <p14:creationId xmlns:p14="http://schemas.microsoft.com/office/powerpoint/2010/main" val="2732086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EFBE9249-B7A4-4577-981D-4DAA10430E12}" type="slidenum">
              <a:rPr lang="en-US" sz="1200"/>
              <a:pPr/>
              <a:t>28</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a:p>
            <a:pPr eaLnBrk="1" hangingPunct="1"/>
            <a:r>
              <a:rPr lang="en-US" smtClean="0"/>
              <a:t>Federally established mortgage institutions may set requirements that your community association will have to meet if owners are to participate in their financing programs.</a:t>
            </a:r>
          </a:p>
          <a:p>
            <a:pPr eaLnBrk="1" hangingPunct="1"/>
            <a:r>
              <a:rPr lang="en-US" smtClean="0"/>
              <a:t>Fannie Mae, Freddie Mac, FHA or VA</a:t>
            </a:r>
          </a:p>
        </p:txBody>
      </p:sp>
    </p:spTree>
    <p:extLst>
      <p:ext uri="{BB962C8B-B14F-4D97-AF65-F5344CB8AC3E}">
        <p14:creationId xmlns:p14="http://schemas.microsoft.com/office/powerpoint/2010/main" val="472874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351880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2BF3E63D-30E6-4551-9121-DD7A727D4356}" type="slidenum">
              <a:rPr lang="en-US" sz="1200"/>
              <a:pPr/>
              <a:t>30</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Julianne</a:t>
            </a:r>
          </a:p>
        </p:txBody>
      </p:sp>
    </p:spTree>
    <p:extLst>
      <p:ext uri="{BB962C8B-B14F-4D97-AF65-F5344CB8AC3E}">
        <p14:creationId xmlns:p14="http://schemas.microsoft.com/office/powerpoint/2010/main" val="1915567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a:p>
            <a:r>
              <a:rPr lang="en-US" smtClean="0"/>
              <a:t>Remember, mistakes, over-budget expenses and un-budgeted spending compound next year.</a:t>
            </a:r>
          </a:p>
          <a:p>
            <a:r>
              <a:rPr lang="en-US" smtClean="0"/>
              <a:t>Cathy is going to cover the cash position, the need to repay shortfalls and have 1-3 mos operating expenses of cash in the OP acct</a:t>
            </a:r>
          </a:p>
        </p:txBody>
      </p:sp>
    </p:spTree>
    <p:extLst>
      <p:ext uri="{BB962C8B-B14F-4D97-AF65-F5344CB8AC3E}">
        <p14:creationId xmlns:p14="http://schemas.microsoft.com/office/powerpoint/2010/main" val="439574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1470F7FC-085F-4C4E-B5DF-AB32835872F5}" type="slidenum">
              <a:rPr lang="en-US" sz="1200"/>
              <a:pPr/>
              <a:t>4</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Cathy</a:t>
            </a:r>
          </a:p>
        </p:txBody>
      </p:sp>
    </p:spTree>
    <p:extLst>
      <p:ext uri="{BB962C8B-B14F-4D97-AF65-F5344CB8AC3E}">
        <p14:creationId xmlns:p14="http://schemas.microsoft.com/office/powerpoint/2010/main" val="387887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1723241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p:txBody>
      </p:sp>
    </p:spTree>
    <p:extLst>
      <p:ext uri="{BB962C8B-B14F-4D97-AF65-F5344CB8AC3E}">
        <p14:creationId xmlns:p14="http://schemas.microsoft.com/office/powerpoint/2010/main" val="288576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Show of hands- how many now currently budgeting for BD?</a:t>
            </a:r>
          </a:p>
        </p:txBody>
      </p:sp>
    </p:spTree>
    <p:extLst>
      <p:ext uri="{BB962C8B-B14F-4D97-AF65-F5344CB8AC3E}">
        <p14:creationId xmlns:p14="http://schemas.microsoft.com/office/powerpoint/2010/main" val="198528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Ie “Working Capital” for accountants in the audience</a:t>
            </a:r>
          </a:p>
        </p:txBody>
      </p:sp>
    </p:spTree>
    <p:extLst>
      <p:ext uri="{BB962C8B-B14F-4D97-AF65-F5344CB8AC3E}">
        <p14:creationId xmlns:p14="http://schemas.microsoft.com/office/powerpoint/2010/main" val="2362515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Need to make sure the next year’s budget covers both the cash short fall repayment, AND, the fact that expenses were over budget so assess need to go up substantially</a:t>
            </a:r>
          </a:p>
        </p:txBody>
      </p:sp>
    </p:spTree>
    <p:extLst>
      <p:ext uri="{BB962C8B-B14F-4D97-AF65-F5344CB8AC3E}">
        <p14:creationId xmlns:p14="http://schemas.microsoft.com/office/powerpoint/2010/main" val="1827665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Need to make sure the next year’s budget covers both the cash short fall repayment, AND, the fact that expenses were over budget so assess need to go up substantially</a:t>
            </a:r>
          </a:p>
        </p:txBody>
      </p:sp>
    </p:spTree>
    <p:extLst>
      <p:ext uri="{BB962C8B-B14F-4D97-AF65-F5344CB8AC3E}">
        <p14:creationId xmlns:p14="http://schemas.microsoft.com/office/powerpoint/2010/main" val="1827665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We VERY rarely see assmts refunded to owners – legal issues – who receives the refund, etc</a:t>
            </a:r>
          </a:p>
        </p:txBody>
      </p:sp>
    </p:spTree>
    <p:extLst>
      <p:ext uri="{BB962C8B-B14F-4D97-AF65-F5344CB8AC3E}">
        <p14:creationId xmlns:p14="http://schemas.microsoft.com/office/powerpoint/2010/main" val="1794858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Just an estimate so putting in something is better than nothing</a:t>
            </a:r>
          </a:p>
          <a:p>
            <a:r>
              <a:rPr lang="en-US" smtClean="0"/>
              <a:t>Alternatively, build a little cushion into all expense line items</a:t>
            </a:r>
          </a:p>
        </p:txBody>
      </p:sp>
    </p:spTree>
    <p:extLst>
      <p:ext uri="{BB962C8B-B14F-4D97-AF65-F5344CB8AC3E}">
        <p14:creationId xmlns:p14="http://schemas.microsoft.com/office/powerpoint/2010/main" val="3237250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Just an estimate so putting in something is better than nothing</a:t>
            </a:r>
          </a:p>
          <a:p>
            <a:r>
              <a:rPr lang="en-US" smtClean="0"/>
              <a:t>Alternatively, build a little cushion into all expense line items</a:t>
            </a:r>
          </a:p>
        </p:txBody>
      </p:sp>
    </p:spTree>
    <p:extLst>
      <p:ext uri="{BB962C8B-B14F-4D97-AF65-F5344CB8AC3E}">
        <p14:creationId xmlns:p14="http://schemas.microsoft.com/office/powerpoint/2010/main" val="3237250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Just an estimate so putting in something is better than nothing</a:t>
            </a:r>
          </a:p>
          <a:p>
            <a:r>
              <a:rPr lang="en-US" smtClean="0"/>
              <a:t>Alternatively, build a little cushion into all expense line items</a:t>
            </a:r>
          </a:p>
        </p:txBody>
      </p:sp>
    </p:spTree>
    <p:extLst>
      <p:ext uri="{BB962C8B-B14F-4D97-AF65-F5344CB8AC3E}">
        <p14:creationId xmlns:p14="http://schemas.microsoft.com/office/powerpoint/2010/main" val="323725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415323C1-C0A0-4A5A-BFEA-5EAF1E2DAF70}" type="slidenum">
              <a:rPr lang="en-US" sz="1200"/>
              <a:pPr/>
              <a:t>5</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Cathy</a:t>
            </a:r>
          </a:p>
          <a:p>
            <a:pPr eaLnBrk="1" hangingPunct="1"/>
            <a:r>
              <a:rPr lang="en-US" smtClean="0"/>
              <a:t>Old Act Condominiums – generally board approves budget and distributes to owners, no ratification meeting</a:t>
            </a:r>
          </a:p>
          <a:p>
            <a:pPr eaLnBrk="1" hangingPunct="1"/>
            <a:r>
              <a:rPr lang="en-US" smtClean="0"/>
              <a:t>New Act Condominiums/Homeowner Associations/Planned Unit Developments – RCW requires budget ratification meeting</a:t>
            </a:r>
          </a:p>
        </p:txBody>
      </p:sp>
    </p:spTree>
    <p:extLst>
      <p:ext uri="{BB962C8B-B14F-4D97-AF65-F5344CB8AC3E}">
        <p14:creationId xmlns:p14="http://schemas.microsoft.com/office/powerpoint/2010/main" val="417803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p:txBody>
      </p:sp>
    </p:spTree>
    <p:extLst>
      <p:ext uri="{BB962C8B-B14F-4D97-AF65-F5344CB8AC3E}">
        <p14:creationId xmlns:p14="http://schemas.microsoft.com/office/powerpoint/2010/main" val="1669743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$50K  Assmts  but 67% waiver</a:t>
            </a:r>
          </a:p>
          <a:p>
            <a:r>
              <a:rPr lang="en-US" smtClean="0"/>
              <a:t>Votes CAST by owners, not votes allocated</a:t>
            </a:r>
          </a:p>
          <a:p>
            <a:r>
              <a:rPr lang="en-US" smtClean="0"/>
              <a:t>ASSMTS have to be greater than $50k- what if large unusual income?</a:t>
            </a:r>
          </a:p>
        </p:txBody>
      </p:sp>
    </p:spTree>
    <p:extLst>
      <p:ext uri="{BB962C8B-B14F-4D97-AF65-F5344CB8AC3E}">
        <p14:creationId xmlns:p14="http://schemas.microsoft.com/office/powerpoint/2010/main" val="3867166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a:p>
            <a:r>
              <a:rPr lang="en-US" dirty="0" smtClean="0"/>
              <a:t>50 or more – </a:t>
            </a:r>
            <a:r>
              <a:rPr lang="en-US" dirty="0" err="1" smtClean="0"/>
              <a:t>req</a:t>
            </a:r>
            <a:r>
              <a:rPr lang="en-US" dirty="0" smtClean="0"/>
              <a:t>  less than 50, possible waiver  60%</a:t>
            </a:r>
          </a:p>
          <a:p>
            <a:r>
              <a:rPr lang="en-US" dirty="0" smtClean="0"/>
              <a:t>Implies ALL owners “votes are allocated” </a:t>
            </a:r>
          </a:p>
          <a:p>
            <a:r>
              <a:rPr lang="en-US" dirty="0" smtClean="0"/>
              <a:t>Think about unusual circumstances b4 automatically waiving</a:t>
            </a:r>
          </a:p>
          <a:p>
            <a:r>
              <a:rPr lang="en-US" dirty="0" smtClean="0"/>
              <a:t>Think about “rotation”</a:t>
            </a:r>
          </a:p>
        </p:txBody>
      </p:sp>
    </p:spTree>
    <p:extLst>
      <p:ext uri="{BB962C8B-B14F-4D97-AF65-F5344CB8AC3E}">
        <p14:creationId xmlns:p14="http://schemas.microsoft.com/office/powerpoint/2010/main" val="1245760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a:p>
            <a:r>
              <a:rPr lang="en-US" dirty="0" smtClean="0"/>
              <a:t>Attorneys have told us this is superseded by the New Act Provisions; HOWEVER, IF the Old Act Declaration requires an audit, then they still need to have an audit, regardless of what New Act says.</a:t>
            </a:r>
          </a:p>
          <a:p>
            <a:r>
              <a:rPr lang="en-US" dirty="0" smtClean="0"/>
              <a:t>Another person in another association is not an </a:t>
            </a:r>
            <a:r>
              <a:rPr lang="en-US" b="1" dirty="0" smtClean="0"/>
              <a:t>“auditor”</a:t>
            </a:r>
            <a:r>
              <a:rPr lang="en-US" dirty="0" smtClean="0"/>
              <a:t>   CPA recommended, but not explicitly stated here</a:t>
            </a:r>
          </a:p>
        </p:txBody>
      </p:sp>
    </p:spTree>
    <p:extLst>
      <p:ext uri="{BB962C8B-B14F-4D97-AF65-F5344CB8AC3E}">
        <p14:creationId xmlns:p14="http://schemas.microsoft.com/office/powerpoint/2010/main" val="2386947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p:txBody>
      </p:sp>
    </p:spTree>
    <p:extLst>
      <p:ext uri="{BB962C8B-B14F-4D97-AF65-F5344CB8AC3E}">
        <p14:creationId xmlns:p14="http://schemas.microsoft.com/office/powerpoint/2010/main" val="3082041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a:p>
            <a:r>
              <a:rPr lang="en-US" smtClean="0"/>
              <a:t>The following information from the reserve study must be provided to all owners as part of the summary of the annual budget:</a:t>
            </a:r>
          </a:p>
          <a:p>
            <a:endParaRPr lang="en-US" smtClean="0"/>
          </a:p>
        </p:txBody>
      </p:sp>
    </p:spTree>
    <p:extLst>
      <p:ext uri="{BB962C8B-B14F-4D97-AF65-F5344CB8AC3E}">
        <p14:creationId xmlns:p14="http://schemas.microsoft.com/office/powerpoint/2010/main" val="3382297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Julianne</a:t>
            </a:r>
          </a:p>
          <a:p>
            <a:r>
              <a:rPr lang="en-US" dirty="0" smtClean="0"/>
              <a:t>Wow that seems like a lot of new requirements.</a:t>
            </a:r>
          </a:p>
          <a:p>
            <a:r>
              <a:rPr lang="en-US" dirty="0" smtClean="0"/>
              <a:t>But the requirements are fairly simple if you have a current reserve study and follow the recommended funding plan.</a:t>
            </a:r>
          </a:p>
          <a:p>
            <a:r>
              <a:rPr lang="en-US" dirty="0" smtClean="0"/>
              <a:t>The RS provides all of this information in a couple of pages which can be included in your budget mailing.</a:t>
            </a:r>
          </a:p>
          <a:p>
            <a:r>
              <a:rPr lang="en-US" dirty="0" smtClean="0"/>
              <a:t>The new requirements are all about proper disclosure to the owners so there are no big surprises.</a:t>
            </a:r>
          </a:p>
          <a:p>
            <a:endParaRPr lang="en-US" dirty="0" smtClean="0"/>
          </a:p>
        </p:txBody>
      </p:sp>
    </p:spTree>
    <p:extLst>
      <p:ext uri="{BB962C8B-B14F-4D97-AF65-F5344CB8AC3E}">
        <p14:creationId xmlns:p14="http://schemas.microsoft.com/office/powerpoint/2010/main" val="1600415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Julianne</a:t>
            </a:r>
          </a:p>
          <a:p>
            <a:r>
              <a:rPr lang="en-US" smtClean="0"/>
              <a:t>Sample of AR funding plan</a:t>
            </a:r>
          </a:p>
        </p:txBody>
      </p:sp>
    </p:spTree>
    <p:extLst>
      <p:ext uri="{BB962C8B-B14F-4D97-AF65-F5344CB8AC3E}">
        <p14:creationId xmlns:p14="http://schemas.microsoft.com/office/powerpoint/2010/main" val="4230713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p:txBody>
      </p:sp>
    </p:spTree>
    <p:extLst>
      <p:ext uri="{BB962C8B-B14F-4D97-AF65-F5344CB8AC3E}">
        <p14:creationId xmlns:p14="http://schemas.microsoft.com/office/powerpoint/2010/main" val="1313891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13F9B5-76B3-4228-8A5F-3DFCEADB2EB7}" type="slidenum">
              <a:rPr lang="en-US" smtClean="0"/>
              <a:pPr>
                <a:defRPr/>
              </a:pPr>
              <a:t>77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a:p>
            <a:r>
              <a:rPr lang="en-US" dirty="0" smtClean="0"/>
              <a:t>ALL fit together </a:t>
            </a:r>
          </a:p>
          <a:p>
            <a:r>
              <a:rPr lang="en-US" dirty="0" smtClean="0"/>
              <a:t>Follow up VERY important  Budgeting IS a control</a:t>
            </a:r>
          </a:p>
          <a:p>
            <a:r>
              <a:rPr lang="en-US" dirty="0" smtClean="0"/>
              <a:t>Will emphasize especially the RS in the presentation given new 2012 law</a:t>
            </a:r>
          </a:p>
        </p:txBody>
      </p:sp>
    </p:spTree>
    <p:extLst>
      <p:ext uri="{BB962C8B-B14F-4D97-AF65-F5344CB8AC3E}">
        <p14:creationId xmlns:p14="http://schemas.microsoft.com/office/powerpoint/2010/main" val="1401798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2BF508-F4FF-4C48-9C45-425F420A7C0C}" type="slidenum">
              <a:rPr lang="en-US" smtClean="0"/>
              <a:t>8</a:t>
            </a:fld>
            <a:endParaRPr lang="en-US"/>
          </a:p>
        </p:txBody>
      </p:sp>
    </p:spTree>
    <p:extLst>
      <p:ext uri="{BB962C8B-B14F-4D97-AF65-F5344CB8AC3E}">
        <p14:creationId xmlns:p14="http://schemas.microsoft.com/office/powerpoint/2010/main" val="8849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Cathy</a:t>
            </a:r>
          </a:p>
          <a:p>
            <a:r>
              <a:rPr lang="en-US" smtClean="0"/>
              <a:t>Most people still use the term “Dues” but proper term is “assessments”</a:t>
            </a:r>
          </a:p>
          <a:p>
            <a:r>
              <a:rPr lang="en-US" smtClean="0"/>
              <a:t>JR – I changed monthly to periodic.</a:t>
            </a:r>
          </a:p>
        </p:txBody>
      </p:sp>
    </p:spTree>
    <p:extLst>
      <p:ext uri="{BB962C8B-B14F-4D97-AF65-F5344CB8AC3E}">
        <p14:creationId xmlns:p14="http://schemas.microsoft.com/office/powerpoint/2010/main" val="89854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tx1"/>
                </a:solidFill>
                <a:latin typeface="Times" pitchFamily="18" charset="0"/>
                <a:cs typeface="Arial" charset="0"/>
              </a:defRPr>
            </a:lvl1pPr>
            <a:lvl2pPr marL="757066" indent="-291179" eaLnBrk="0" hangingPunct="0">
              <a:defRPr sz="3300">
                <a:solidFill>
                  <a:schemeClr val="tx1"/>
                </a:solidFill>
                <a:latin typeface="Times" pitchFamily="18" charset="0"/>
                <a:cs typeface="Arial" charset="0"/>
              </a:defRPr>
            </a:lvl2pPr>
            <a:lvl3pPr marL="1164717" indent="-232943" eaLnBrk="0" hangingPunct="0">
              <a:defRPr sz="3300">
                <a:solidFill>
                  <a:schemeClr val="tx1"/>
                </a:solidFill>
                <a:latin typeface="Times" pitchFamily="18" charset="0"/>
                <a:cs typeface="Arial" charset="0"/>
              </a:defRPr>
            </a:lvl3pPr>
            <a:lvl4pPr marL="1630604" indent="-232943" eaLnBrk="0" hangingPunct="0">
              <a:defRPr sz="3300">
                <a:solidFill>
                  <a:schemeClr val="tx1"/>
                </a:solidFill>
                <a:latin typeface="Times" pitchFamily="18" charset="0"/>
                <a:cs typeface="Arial" charset="0"/>
              </a:defRPr>
            </a:lvl4pPr>
            <a:lvl5pPr marL="2096491" indent="-232943" eaLnBrk="0" hangingPunct="0">
              <a:defRPr sz="3300">
                <a:solidFill>
                  <a:schemeClr val="tx1"/>
                </a:solidFill>
                <a:latin typeface="Times" pitchFamily="18" charset="0"/>
                <a:cs typeface="Arial" charset="0"/>
              </a:defRPr>
            </a:lvl5pPr>
            <a:lvl6pPr marL="2562377" indent="-232943" eaLnBrk="0" fontAlgn="base" hangingPunct="0">
              <a:spcBef>
                <a:spcPct val="0"/>
              </a:spcBef>
              <a:spcAft>
                <a:spcPct val="0"/>
              </a:spcAft>
              <a:defRPr sz="3300">
                <a:solidFill>
                  <a:schemeClr val="tx1"/>
                </a:solidFill>
                <a:latin typeface="Times" pitchFamily="18" charset="0"/>
                <a:cs typeface="Arial" charset="0"/>
              </a:defRPr>
            </a:lvl6pPr>
            <a:lvl7pPr marL="3028264" indent="-232943" eaLnBrk="0" fontAlgn="base" hangingPunct="0">
              <a:spcBef>
                <a:spcPct val="0"/>
              </a:spcBef>
              <a:spcAft>
                <a:spcPct val="0"/>
              </a:spcAft>
              <a:defRPr sz="3300">
                <a:solidFill>
                  <a:schemeClr val="tx1"/>
                </a:solidFill>
                <a:latin typeface="Times" pitchFamily="18" charset="0"/>
                <a:cs typeface="Arial" charset="0"/>
              </a:defRPr>
            </a:lvl7pPr>
            <a:lvl8pPr marL="3494151" indent="-232943" eaLnBrk="0" fontAlgn="base" hangingPunct="0">
              <a:spcBef>
                <a:spcPct val="0"/>
              </a:spcBef>
              <a:spcAft>
                <a:spcPct val="0"/>
              </a:spcAft>
              <a:defRPr sz="3300">
                <a:solidFill>
                  <a:schemeClr val="tx1"/>
                </a:solidFill>
                <a:latin typeface="Times" pitchFamily="18" charset="0"/>
                <a:cs typeface="Arial" charset="0"/>
              </a:defRPr>
            </a:lvl8pPr>
            <a:lvl9pPr marL="3960038" indent="-232943" eaLnBrk="0" fontAlgn="base" hangingPunct="0">
              <a:spcBef>
                <a:spcPct val="0"/>
              </a:spcBef>
              <a:spcAft>
                <a:spcPct val="0"/>
              </a:spcAft>
              <a:defRPr sz="3300">
                <a:solidFill>
                  <a:schemeClr val="tx1"/>
                </a:solidFill>
                <a:latin typeface="Times" pitchFamily="18" charset="0"/>
                <a:cs typeface="Arial" charset="0"/>
              </a:defRPr>
            </a:lvl9pPr>
          </a:lstStyle>
          <a:p>
            <a:fld id="{D1728938-4056-4DF7-9E52-1AD33956A61C}" type="slidenum">
              <a:rPr lang="en-US" sz="1200"/>
              <a:pPr/>
              <a:t>14</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Cathy</a:t>
            </a:r>
          </a:p>
          <a:p>
            <a:pPr eaLnBrk="1" hangingPunct="1"/>
            <a:r>
              <a:rPr lang="en-US" smtClean="0"/>
              <a:t>About this point you’re wondering if you actually signed up for a budget class or accounting class—but they go hand in hand so humor me a bit….</a:t>
            </a:r>
          </a:p>
        </p:txBody>
      </p:sp>
    </p:spTree>
    <p:extLst>
      <p:ext uri="{BB962C8B-B14F-4D97-AF65-F5344CB8AC3E}">
        <p14:creationId xmlns:p14="http://schemas.microsoft.com/office/powerpoint/2010/main" val="246357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Cathy</a:t>
            </a:r>
          </a:p>
          <a:p>
            <a:r>
              <a:rPr lang="en-US" dirty="0" smtClean="0"/>
              <a:t>Check book approach</a:t>
            </a:r>
          </a:p>
          <a:p>
            <a:r>
              <a:rPr lang="en-US" dirty="0" smtClean="0"/>
              <a:t>JR – changed effected to affected</a:t>
            </a:r>
          </a:p>
        </p:txBody>
      </p:sp>
    </p:spTree>
    <p:extLst>
      <p:ext uri="{BB962C8B-B14F-4D97-AF65-F5344CB8AC3E}">
        <p14:creationId xmlns:p14="http://schemas.microsoft.com/office/powerpoint/2010/main" val="136219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4977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98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890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3429000"/>
            <a:ext cx="77724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6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429000"/>
            <a:ext cx="38100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7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37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7776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78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38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96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68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27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182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3600" b="1">
          <a:solidFill>
            <a:srgbClr val="FFE796"/>
          </a:solidFill>
          <a:latin typeface="+mj-lt"/>
          <a:ea typeface="+mj-ea"/>
          <a:cs typeface="+mj-cs"/>
        </a:defRPr>
      </a:lvl1pPr>
      <a:lvl2pPr algn="l" rtl="0" eaLnBrk="0" fontAlgn="base" hangingPunct="0">
        <a:spcBef>
          <a:spcPct val="0"/>
        </a:spcBef>
        <a:spcAft>
          <a:spcPct val="0"/>
        </a:spcAft>
        <a:defRPr sz="3600" b="1">
          <a:solidFill>
            <a:srgbClr val="FFE796"/>
          </a:solidFill>
          <a:latin typeface="Arial" charset="0"/>
        </a:defRPr>
      </a:lvl2pPr>
      <a:lvl3pPr algn="l" rtl="0" eaLnBrk="0" fontAlgn="base" hangingPunct="0">
        <a:spcBef>
          <a:spcPct val="0"/>
        </a:spcBef>
        <a:spcAft>
          <a:spcPct val="0"/>
        </a:spcAft>
        <a:defRPr sz="3600" b="1">
          <a:solidFill>
            <a:srgbClr val="FFE796"/>
          </a:solidFill>
          <a:latin typeface="Arial" charset="0"/>
        </a:defRPr>
      </a:lvl3pPr>
      <a:lvl4pPr algn="l" rtl="0" eaLnBrk="0" fontAlgn="base" hangingPunct="0">
        <a:spcBef>
          <a:spcPct val="0"/>
        </a:spcBef>
        <a:spcAft>
          <a:spcPct val="0"/>
        </a:spcAft>
        <a:defRPr sz="3600" b="1">
          <a:solidFill>
            <a:srgbClr val="FFE796"/>
          </a:solidFill>
          <a:latin typeface="Arial" charset="0"/>
        </a:defRPr>
      </a:lvl4pPr>
      <a:lvl5pPr algn="l" rtl="0" eaLnBrk="0" fontAlgn="base" hangingPunct="0">
        <a:spcBef>
          <a:spcPct val="0"/>
        </a:spcBef>
        <a:spcAft>
          <a:spcPct val="0"/>
        </a:spcAft>
        <a:defRPr sz="3600" b="1">
          <a:solidFill>
            <a:srgbClr val="FFE796"/>
          </a:solidFill>
          <a:latin typeface="Arial" charset="0"/>
        </a:defRPr>
      </a:lvl5pPr>
      <a:lvl6pPr marL="457200" algn="l" rtl="0" fontAlgn="base">
        <a:spcBef>
          <a:spcPct val="0"/>
        </a:spcBef>
        <a:spcAft>
          <a:spcPct val="0"/>
        </a:spcAft>
        <a:defRPr sz="3600" b="1">
          <a:solidFill>
            <a:srgbClr val="FFE796"/>
          </a:solidFill>
          <a:latin typeface="Arial" charset="0"/>
        </a:defRPr>
      </a:lvl6pPr>
      <a:lvl7pPr marL="914400" algn="l" rtl="0" fontAlgn="base">
        <a:spcBef>
          <a:spcPct val="0"/>
        </a:spcBef>
        <a:spcAft>
          <a:spcPct val="0"/>
        </a:spcAft>
        <a:defRPr sz="3600" b="1">
          <a:solidFill>
            <a:srgbClr val="FFE796"/>
          </a:solidFill>
          <a:latin typeface="Arial" charset="0"/>
        </a:defRPr>
      </a:lvl7pPr>
      <a:lvl8pPr marL="1371600" algn="l" rtl="0" fontAlgn="base">
        <a:spcBef>
          <a:spcPct val="0"/>
        </a:spcBef>
        <a:spcAft>
          <a:spcPct val="0"/>
        </a:spcAft>
        <a:defRPr sz="3600" b="1">
          <a:solidFill>
            <a:srgbClr val="FFE796"/>
          </a:solidFill>
          <a:latin typeface="Arial" charset="0"/>
        </a:defRPr>
      </a:lvl8pPr>
      <a:lvl9pPr marL="1828800" algn="l" rtl="0" fontAlgn="base">
        <a:spcBef>
          <a:spcPct val="0"/>
        </a:spcBef>
        <a:spcAft>
          <a:spcPct val="0"/>
        </a:spcAft>
        <a:defRPr sz="3600" b="1">
          <a:solidFill>
            <a:srgbClr val="FFE796"/>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url=http://www.muddcreek.com/seattle-seahawks/&amp;rct=j&amp;frm=1&amp;q=&amp;esrc=s&amp;sa=U&amp;ei=zR3tU_6FCsrHigLw84GADA&amp;ved=0CDwQ9QEwEzhQ&amp;usg=AFQjCNGUeoVb1pG2MD-90r2X3RhdFGTEh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www.google.com/url?url=http://www.pinterest.com/pin/335447872216986330/&amp;rct=j&amp;frm=1&amp;q=&amp;esrc=s&amp;sa=U&amp;ei=fx7tU5PVCuSujAKg8IHgDA&amp;ved=0CB4Q9QEwBA&amp;usg=AFQjCNFR1LLRGcwFaT0w8rPPcyHiybgwc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url=http://www.nflshop.com/catalog/product/Super_Bowl_XLVIII_Vintage_Bobblehead_Doll&amp;rct=j&amp;frm=1&amp;q=&amp;esrc=s&amp;sa=U&amp;ei=KyjtU4WxCOXGiwKCrYDoBw&amp;ved=0CDIQ9QEwDTgo&amp;usg=AFQjCNG1usNEUDK6Y3huZD1Ozw9pWcQzi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url=http://blacksportsonline.com/home/2014/06/seahawks-sell-out-training-camp-in-45-mins/&amp;rct=j&amp;frm=1&amp;q=&amp;esrc=s&amp;sa=U&amp;ei=iSDtU8nIMu3kiwL1rIC4DA&amp;ved=0CBoQ9QEwAg&amp;usg=AFQjCNFU4Yt-I-OFja3iB6GTBaab66yw9w"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hyperlink" Target="https://www.youtube.com/watch?v=Qlf7sN2p59s" TargetMode="Externa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url=http://www.nflshop.com/catalog/product/Super_Bowl_XLVIII_Vintage_Bobblehead_Doll&amp;rct=j&amp;frm=1&amp;q=&amp;esrc=s&amp;sa=U&amp;ei=KyjtU4WxCOXGiwKCrYDoBw&amp;ved=0CDIQ9QEwDTgo&amp;usg=AFQjCNG1usNEUDK6Y3huZD1Ozw9pWcQzi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4.e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5.emf"/><Relationship Id="rId4" Type="http://schemas.openxmlformats.org/officeDocument/2006/relationships/oleObject" Target="../embeddings/Microsoft_Excel_97-2003_Worksheet1.xls"/></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8"/>
          <p:cNvSpPr>
            <a:spLocks noGrp="1" noChangeArrowheads="1"/>
          </p:cNvSpPr>
          <p:nvPr>
            <p:ph type="ctrTitle"/>
          </p:nvPr>
        </p:nvSpPr>
        <p:spPr>
          <a:xfrm>
            <a:off x="1371600" y="1295400"/>
            <a:ext cx="7086600" cy="4114800"/>
          </a:xfrm>
        </p:spPr>
        <p:txBody>
          <a:bodyPr/>
          <a:lstStyle/>
          <a:p>
            <a:pPr algn="ctr" eaLnBrk="1" hangingPunct="1"/>
            <a:r>
              <a:rPr lang="en-US" i="1" dirty="0" smtClean="0">
                <a:solidFill>
                  <a:srgbClr val="92D050"/>
                </a:solidFill>
              </a:rPr>
              <a:t>Welcome</a:t>
            </a:r>
            <a:r>
              <a:rPr lang="en-US" sz="4000" i="1" dirty="0" smtClean="0">
                <a:solidFill>
                  <a:srgbClr val="92D050"/>
                </a:solidFill>
              </a:rPr>
              <a:t>!</a:t>
            </a:r>
            <a:r>
              <a:rPr lang="en-US" sz="4000" i="1" dirty="0" smtClean="0">
                <a:solidFill>
                  <a:schemeClr val="bg1"/>
                </a:solidFill>
              </a:rPr>
              <a:t/>
            </a:r>
            <a:br>
              <a:rPr lang="en-US" sz="4000" i="1" dirty="0" smtClean="0">
                <a:solidFill>
                  <a:schemeClr val="bg1"/>
                </a:solidFill>
              </a:rPr>
            </a:br>
            <a:r>
              <a:rPr lang="en-US" sz="3800" i="1" dirty="0" smtClean="0">
                <a:solidFill>
                  <a:schemeClr val="bg1"/>
                </a:solidFill>
              </a:rPr>
              <a:t/>
            </a:r>
            <a:br>
              <a:rPr lang="en-US" sz="3800" i="1" dirty="0" smtClean="0">
                <a:solidFill>
                  <a:schemeClr val="bg1"/>
                </a:solidFill>
              </a:rPr>
            </a:br>
            <a:r>
              <a:rPr lang="en-US" sz="3800" dirty="0" smtClean="0">
                <a:solidFill>
                  <a:schemeClr val="bg1"/>
                </a:solidFill>
              </a:rPr>
              <a:t>Washington State Chapter</a:t>
            </a:r>
            <a:br>
              <a:rPr lang="en-US" sz="3800" dirty="0" smtClean="0">
                <a:solidFill>
                  <a:schemeClr val="bg1"/>
                </a:solidFill>
              </a:rPr>
            </a:br>
            <a:r>
              <a:rPr lang="en-US" sz="4400" dirty="0" smtClean="0">
                <a:solidFill>
                  <a:schemeClr val="bg1"/>
                </a:solidFill>
              </a:rPr>
              <a:t>COMMUNITY</a:t>
            </a:r>
            <a:br>
              <a:rPr lang="en-US" sz="4400" dirty="0" smtClean="0">
                <a:solidFill>
                  <a:schemeClr val="bg1"/>
                </a:solidFill>
              </a:rPr>
            </a:br>
            <a:r>
              <a:rPr lang="en-US" sz="4400" dirty="0" smtClean="0">
                <a:solidFill>
                  <a:schemeClr val="bg1"/>
                </a:solidFill>
              </a:rPr>
              <a:t>ASSOCIATIONS</a:t>
            </a:r>
            <a:br>
              <a:rPr lang="en-US" sz="4400" dirty="0" smtClean="0">
                <a:solidFill>
                  <a:schemeClr val="bg1"/>
                </a:solidFill>
              </a:rPr>
            </a:br>
            <a:r>
              <a:rPr lang="en-US" sz="4400" dirty="0" smtClean="0">
                <a:solidFill>
                  <a:schemeClr val="bg1"/>
                </a:solidFill>
              </a:rPr>
              <a:t>INSTITUTE</a:t>
            </a:r>
            <a:br>
              <a:rPr lang="en-US" sz="4400" dirty="0" smtClean="0">
                <a:solidFill>
                  <a:schemeClr val="bg1"/>
                </a:solidFill>
              </a:rPr>
            </a:br>
            <a:r>
              <a:rPr lang="en-US" sz="4400" dirty="0" smtClean="0">
                <a:solidFill>
                  <a:schemeClr val="bg1"/>
                </a:solidFill>
              </a:rPr>
              <a:t/>
            </a:r>
            <a:br>
              <a:rPr lang="en-US" sz="4400" dirty="0" smtClean="0">
                <a:solidFill>
                  <a:schemeClr val="bg1"/>
                </a:solidFill>
              </a:rPr>
            </a:br>
            <a:r>
              <a:rPr lang="en-US" sz="2200" i="1" dirty="0" smtClean="0">
                <a:solidFill>
                  <a:schemeClr val="bg1"/>
                </a:solidFill>
              </a:rPr>
              <a:t>The leading professional organization providing</a:t>
            </a:r>
            <a:br>
              <a:rPr lang="en-US" sz="2200" i="1" dirty="0" smtClean="0">
                <a:solidFill>
                  <a:schemeClr val="bg1"/>
                </a:solidFill>
              </a:rPr>
            </a:br>
            <a:r>
              <a:rPr lang="en-US" sz="2200" i="1" dirty="0" smtClean="0">
                <a:solidFill>
                  <a:schemeClr val="bg1"/>
                </a:solidFill>
              </a:rPr>
              <a:t>education, resources, and advocacy</a:t>
            </a:r>
            <a:br>
              <a:rPr lang="en-US" sz="2200" i="1" dirty="0" smtClean="0">
                <a:solidFill>
                  <a:schemeClr val="bg1"/>
                </a:solidFill>
              </a:rPr>
            </a:br>
            <a:r>
              <a:rPr lang="en-US" sz="2200" i="1" dirty="0" smtClean="0">
                <a:solidFill>
                  <a:schemeClr val="bg1"/>
                </a:solidFill>
              </a:rPr>
              <a:t>for community association living.</a:t>
            </a:r>
          </a:p>
        </p:txBody>
      </p:sp>
      <p:pic>
        <p:nvPicPr>
          <p:cNvPr id="3" name="Picture 2" descr="WA_Chapter_logo_newtag-11 19 10 hi rez.jpg"/>
          <p:cNvPicPr>
            <a:picLocks noChangeAspect="1"/>
          </p:cNvPicPr>
          <p:nvPr/>
        </p:nvPicPr>
        <p:blipFill>
          <a:blip r:embed="rId2" cstate="print"/>
          <a:stretch>
            <a:fillRect/>
          </a:stretch>
        </p:blipFill>
        <p:spPr>
          <a:xfrm>
            <a:off x="0" y="5947152"/>
            <a:ext cx="1981200" cy="9108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Budget Approval</a:t>
            </a:r>
            <a:br>
              <a:rPr lang="en-US" dirty="0" smtClean="0">
                <a:solidFill>
                  <a:schemeClr val="accent1">
                    <a:lumMod val="60000"/>
                    <a:lumOff val="40000"/>
                  </a:schemeClr>
                </a:solidFill>
              </a:rPr>
            </a:br>
            <a:r>
              <a:rPr lang="en-US" dirty="0" smtClean="0">
                <a:solidFill>
                  <a:schemeClr val="accent1">
                    <a:lumMod val="60000"/>
                    <a:lumOff val="40000"/>
                  </a:schemeClr>
                </a:solidFill>
              </a:rPr>
              <a:t>Horizontal Regime Act</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1447800"/>
          </a:xfrm>
        </p:spPr>
        <p:txBody>
          <a:bodyPr/>
          <a:lstStyle/>
          <a:p>
            <a:r>
              <a:rPr lang="en-US" dirty="0" smtClean="0"/>
              <a:t>No </a:t>
            </a:r>
            <a:r>
              <a:rPr lang="en-US" dirty="0"/>
              <a:t>r</a:t>
            </a:r>
            <a:r>
              <a:rPr lang="en-US" dirty="0" smtClean="0"/>
              <a:t>equirement in the Act.</a:t>
            </a:r>
          </a:p>
          <a:p>
            <a:r>
              <a:rPr lang="en-US" dirty="0" smtClean="0"/>
              <a:t>Refer to the Declaration for requirements.</a:t>
            </a:r>
            <a:endParaRPr lang="en-US" dirty="0"/>
          </a:p>
        </p:txBody>
      </p:sp>
    </p:spTree>
    <p:extLst>
      <p:ext uri="{BB962C8B-B14F-4D97-AF65-F5344CB8AC3E}">
        <p14:creationId xmlns:p14="http://schemas.microsoft.com/office/powerpoint/2010/main" val="20441986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Mix Use and PUD’s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05000"/>
            <a:ext cx="7772400" cy="3581400"/>
          </a:xfrm>
        </p:spPr>
        <p:txBody>
          <a:bodyPr/>
          <a:lstStyle/>
          <a:p>
            <a:r>
              <a:rPr lang="en-US" sz="2400" dirty="0" smtClean="0"/>
              <a:t>Mixed of different kind of units – commercial, parking, marina.</a:t>
            </a:r>
          </a:p>
          <a:p>
            <a:r>
              <a:rPr lang="en-US" sz="2400" dirty="0" smtClean="0"/>
              <a:t>What Act do they fall under? </a:t>
            </a:r>
          </a:p>
          <a:p>
            <a:r>
              <a:rPr lang="en-US" sz="2400" dirty="0" smtClean="0"/>
              <a:t>Mix Use - More important to know maintenance responsibilities between association, owner and commercial spaces (for a mix use).</a:t>
            </a:r>
          </a:p>
          <a:p>
            <a:r>
              <a:rPr lang="en-US" sz="2400" dirty="0" smtClean="0"/>
              <a:t>PUD’s – Who is responsible maintain exterior – landscaping, siding, roofing, owner or association.</a:t>
            </a:r>
            <a:endParaRPr lang="en-US" sz="2400" dirty="0"/>
          </a:p>
        </p:txBody>
      </p:sp>
    </p:spTree>
    <p:extLst>
      <p:ext uri="{BB962C8B-B14F-4D97-AF65-F5344CB8AC3E}">
        <p14:creationId xmlns:p14="http://schemas.microsoft.com/office/powerpoint/2010/main" val="1057639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What </a:t>
            </a:r>
            <a:r>
              <a:rPr lang="en-US" dirty="0">
                <a:solidFill>
                  <a:schemeClr val="accent1">
                    <a:lumMod val="60000"/>
                    <a:lumOff val="40000"/>
                  </a:schemeClr>
                </a:solidFill>
              </a:rPr>
              <a:t>is a Budget</a:t>
            </a:r>
            <a:endParaRPr lang="en-US" dirty="0"/>
          </a:p>
        </p:txBody>
      </p:sp>
      <p:sp>
        <p:nvSpPr>
          <p:cNvPr id="3" name="Content Placeholder 2"/>
          <p:cNvSpPr>
            <a:spLocks noGrp="1"/>
          </p:cNvSpPr>
          <p:nvPr>
            <p:ph idx="1"/>
          </p:nvPr>
        </p:nvSpPr>
        <p:spPr/>
        <p:txBody>
          <a:bodyPr/>
          <a:lstStyle/>
          <a:p>
            <a:r>
              <a:rPr lang="en-US" dirty="0"/>
              <a:t>CAI’s Definition</a:t>
            </a:r>
          </a:p>
          <a:p>
            <a:pPr>
              <a:buFont typeface="Wingdings" panose="05000000000000000000" pitchFamily="2" charset="2"/>
              <a:buChar char="Ø"/>
            </a:pPr>
            <a:r>
              <a:rPr lang="en-US" dirty="0"/>
              <a:t>A budget is a financial plan for an organization-in this case, a community association.  A budget provides an estimate of a community’s income and expenses for a specific period of time.</a:t>
            </a:r>
          </a:p>
          <a:p>
            <a:endParaRPr lang="en-US" dirty="0"/>
          </a:p>
        </p:txBody>
      </p:sp>
    </p:spTree>
    <p:extLst>
      <p:ext uri="{BB962C8B-B14F-4D97-AF65-F5344CB8AC3E}">
        <p14:creationId xmlns:p14="http://schemas.microsoft.com/office/powerpoint/2010/main" val="3344822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30614" y="685800"/>
            <a:ext cx="7772400" cy="1143000"/>
          </a:xfrm>
        </p:spPr>
        <p:txBody>
          <a:bodyPr/>
          <a:lstStyle/>
          <a:p>
            <a:pPr algn="ctr"/>
            <a:r>
              <a:rPr lang="en-US" sz="3200" dirty="0" smtClean="0">
                <a:solidFill>
                  <a:schemeClr val="accent1">
                    <a:lumMod val="60000"/>
                    <a:lumOff val="40000"/>
                  </a:schemeClr>
                </a:solidFill>
              </a:rPr>
              <a:t>Assessments </a:t>
            </a:r>
            <a:r>
              <a:rPr lang="en-US" sz="3200" dirty="0">
                <a:solidFill>
                  <a:schemeClr val="accent1">
                    <a:lumMod val="60000"/>
                    <a:lumOff val="40000"/>
                  </a:schemeClr>
                </a:solidFill>
              </a:rPr>
              <a:t>vs. “</a:t>
            </a:r>
            <a:r>
              <a:rPr lang="en-US" sz="3200" dirty="0" smtClean="0">
                <a:solidFill>
                  <a:schemeClr val="accent1">
                    <a:lumMod val="60000"/>
                    <a:lumOff val="40000"/>
                  </a:schemeClr>
                </a:solidFill>
              </a:rPr>
              <a:t>Dues”</a:t>
            </a:r>
          </a:p>
        </p:txBody>
      </p:sp>
      <p:sp>
        <p:nvSpPr>
          <p:cNvPr id="16387" name="Rectangle 3"/>
          <p:cNvSpPr>
            <a:spLocks noGrp="1" noChangeArrowheads="1"/>
          </p:cNvSpPr>
          <p:nvPr>
            <p:ph idx="1"/>
          </p:nvPr>
        </p:nvSpPr>
        <p:spPr>
          <a:xfrm>
            <a:off x="685800" y="1981200"/>
            <a:ext cx="7772400" cy="3429000"/>
          </a:xfrm>
        </p:spPr>
        <p:txBody>
          <a:bodyPr/>
          <a:lstStyle/>
          <a:p>
            <a:r>
              <a:rPr lang="en-US" sz="2400" dirty="0" smtClean="0"/>
              <a:t>There are two types of assessments:</a:t>
            </a:r>
          </a:p>
          <a:p>
            <a:pPr lvl="1"/>
            <a:r>
              <a:rPr lang="en-US" dirty="0" smtClean="0"/>
              <a:t>Periodic assessments</a:t>
            </a:r>
          </a:p>
          <a:p>
            <a:pPr lvl="1"/>
            <a:r>
              <a:rPr lang="en-US" dirty="0" smtClean="0"/>
              <a:t>Special Assessments</a:t>
            </a:r>
          </a:p>
          <a:p>
            <a:r>
              <a:rPr lang="en-US" sz="2400" dirty="0" smtClean="0"/>
              <a:t>“Dues” are optional, as in a Country Club, Health Club, etc.</a:t>
            </a:r>
          </a:p>
          <a:p>
            <a:r>
              <a:rPr lang="en-US" sz="2400" dirty="0" smtClean="0"/>
              <a:t>Membership in a community association is not optional.</a:t>
            </a:r>
          </a:p>
        </p:txBody>
      </p:sp>
      <p:pic>
        <p:nvPicPr>
          <p:cNvPr id="4" name="Picture 4"/>
          <p:cNvPicPr>
            <a:picLocks noChangeAspect="1" noChangeArrowheads="1"/>
          </p:cNvPicPr>
          <p:nvPr/>
        </p:nvPicPr>
        <p:blipFill>
          <a:blip r:embed="rId3" cstate="print">
            <a:extLst/>
          </a:blip>
          <a:srcRect/>
          <a:stretch>
            <a:fillRect/>
          </a:stretch>
        </p:blipFill>
        <p:spPr bwMode="auto">
          <a:xfrm>
            <a:off x="6324600" y="4648200"/>
            <a:ext cx="2162175" cy="1974160"/>
          </a:xfrm>
          <a:prstGeom prst="rect">
            <a:avLst/>
          </a:prstGeom>
          <a:noFill/>
          <a:ln>
            <a:noFill/>
          </a:ln>
          <a:effectLst>
            <a:outerShdw dist="35921" dir="2700000" algn="ctr" rotWithShape="0">
              <a:schemeClr val="bg2"/>
            </a:outerShdw>
            <a:softEdge rad="127000"/>
          </a:effectLs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609600"/>
            <a:ext cx="7772400" cy="1371600"/>
          </a:xfrm>
        </p:spPr>
        <p:txBody>
          <a:bodyPr/>
          <a:lstStyle/>
          <a:p>
            <a:pPr algn="ctr" eaLnBrk="1" hangingPunct="1"/>
            <a:r>
              <a:rPr lang="en-US" dirty="0" smtClean="0">
                <a:solidFill>
                  <a:schemeClr val="accent1">
                    <a:lumMod val="60000"/>
                    <a:lumOff val="40000"/>
                  </a:schemeClr>
                </a:solidFill>
              </a:rPr>
              <a:t>Accounting Basics</a:t>
            </a:r>
          </a:p>
        </p:txBody>
      </p:sp>
      <p:pic>
        <p:nvPicPr>
          <p:cNvPr id="15364" name="Picture 5" descr="C:\Users\Jay T Zettervall\AppData\Local\Microsoft\Windows\Temporary Internet Files\Content.IE5\DDQTUVQU\MC900441902[1].wm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34200" y="4267200"/>
            <a:ext cx="1520825" cy="1797050"/>
          </a:xfrm>
          <a:noFill/>
        </p:spPr>
      </p:pic>
      <p:sp>
        <p:nvSpPr>
          <p:cNvPr id="15363" name="Rectangle 3"/>
          <p:cNvSpPr>
            <a:spLocks noGrp="1" noChangeArrowheads="1"/>
          </p:cNvSpPr>
          <p:nvPr>
            <p:ph type="body" sz="half" idx="4294967295"/>
          </p:nvPr>
        </p:nvSpPr>
        <p:spPr>
          <a:xfrm>
            <a:off x="838200" y="2057400"/>
            <a:ext cx="7543800" cy="1905000"/>
          </a:xfrm>
        </p:spPr>
        <p:txBody>
          <a:bodyPr/>
          <a:lstStyle/>
          <a:p>
            <a:endParaRPr lang="en-US" sz="2400" b="1" dirty="0" smtClean="0"/>
          </a:p>
          <a:p>
            <a:pPr>
              <a:buFontTx/>
              <a:buNone/>
            </a:pPr>
            <a:r>
              <a:rPr lang="en-US" b="1" dirty="0" smtClean="0"/>
              <a:t>Just what do “Cash”, “Accrual”, and</a:t>
            </a:r>
          </a:p>
          <a:p>
            <a:pPr>
              <a:buFontTx/>
              <a:buNone/>
            </a:pPr>
            <a:r>
              <a:rPr lang="en-US" b="1" dirty="0" smtClean="0"/>
              <a:t>“Fund” mean, anyway?</a:t>
            </a:r>
          </a:p>
          <a:p>
            <a:pPr>
              <a:buFontTx/>
              <a:buNone/>
            </a:pPr>
            <a:endParaRPr lang="en-US" sz="2400" dirty="0" smtClean="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196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533400"/>
            <a:ext cx="7772400" cy="1447800"/>
          </a:xfrm>
        </p:spPr>
        <p:txBody>
          <a:bodyPr/>
          <a:lstStyle/>
          <a:p>
            <a:pPr algn="ctr"/>
            <a:r>
              <a:rPr lang="en-US" dirty="0" smtClean="0">
                <a:solidFill>
                  <a:schemeClr val="accent1">
                    <a:lumMod val="60000"/>
                    <a:lumOff val="40000"/>
                  </a:schemeClr>
                </a:solidFill>
              </a:rPr>
              <a:t>Cash Accounting:</a:t>
            </a:r>
            <a:br>
              <a:rPr lang="en-US" dirty="0" smtClean="0">
                <a:solidFill>
                  <a:schemeClr val="accent1">
                    <a:lumMod val="60000"/>
                    <a:lumOff val="40000"/>
                  </a:schemeClr>
                </a:solidFill>
              </a:rPr>
            </a:br>
            <a:endParaRPr lang="en-US" dirty="0" smtClean="0">
              <a:solidFill>
                <a:schemeClr val="accent1">
                  <a:lumMod val="60000"/>
                  <a:lumOff val="40000"/>
                </a:schemeClr>
              </a:solidFill>
            </a:endParaRPr>
          </a:p>
        </p:txBody>
      </p:sp>
      <p:sp>
        <p:nvSpPr>
          <p:cNvPr id="17411" name="Rectangle 3"/>
          <p:cNvSpPr>
            <a:spLocks noGrp="1" noChangeArrowheads="1"/>
          </p:cNvSpPr>
          <p:nvPr>
            <p:ph idx="1"/>
          </p:nvPr>
        </p:nvSpPr>
        <p:spPr/>
        <p:txBody>
          <a:bodyPr/>
          <a:lstStyle/>
          <a:p>
            <a:r>
              <a:rPr lang="en-US" sz="2400" dirty="0" smtClean="0"/>
              <a:t>Transaction is recorded when cash is affected, either on the revenue or expense side.</a:t>
            </a:r>
          </a:p>
          <a:p>
            <a:r>
              <a:rPr lang="en-US" sz="2400" dirty="0" smtClean="0"/>
              <a:t>Revenues (assessments) are recorded when they are received, expenses are recorded when they are paid.</a:t>
            </a:r>
          </a:p>
          <a:p>
            <a:r>
              <a:rPr lang="en-US" sz="2400" dirty="0" smtClean="0"/>
              <a:t>Balance Sheet reports cash balances.</a:t>
            </a:r>
          </a:p>
        </p:txBody>
      </p:sp>
      <p:pic>
        <p:nvPicPr>
          <p:cNvPr id="70658" name="Picture 2" descr="https://encrypted-tbn2.gstatic.com/images?q=tbn:ANd9GcSC8MoyETMCMzfgLbz1ubpwrIunNlI55QDlS8-smHulkVy1GwPcQR6iig">
            <a:hlinkClick r:id="rId3"/>
          </p:cNvPr>
          <p:cNvPicPr>
            <a:picLocks noChangeAspect="1" noChangeArrowheads="1"/>
          </p:cNvPicPr>
          <p:nvPr/>
        </p:nvPicPr>
        <p:blipFill>
          <a:blip r:embed="rId4" cstate="print"/>
          <a:srcRect/>
          <a:stretch>
            <a:fillRect/>
          </a:stretch>
        </p:blipFill>
        <p:spPr bwMode="auto">
          <a:xfrm>
            <a:off x="6781800" y="4648200"/>
            <a:ext cx="1676400" cy="1676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en-US" sz="3200" dirty="0" smtClean="0">
                <a:solidFill>
                  <a:schemeClr val="accent1">
                    <a:lumMod val="60000"/>
                    <a:lumOff val="40000"/>
                  </a:schemeClr>
                </a:solidFill>
              </a:rPr>
              <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Accrual Accounting</a:t>
            </a:r>
            <a:br>
              <a:rPr lang="en-US" sz="3200" dirty="0" smtClean="0">
                <a:solidFill>
                  <a:schemeClr val="accent1">
                    <a:lumMod val="60000"/>
                    <a:lumOff val="40000"/>
                  </a:schemeClr>
                </a:solidFill>
              </a:rPr>
            </a:br>
            <a:r>
              <a:rPr lang="en-US" sz="3200" dirty="0" smtClean="0">
                <a:solidFill>
                  <a:schemeClr val="accent1">
                    <a:lumMod val="60000"/>
                    <a:lumOff val="40000"/>
                  </a:schemeClr>
                </a:solidFill>
              </a:rPr>
              <a:t>:</a:t>
            </a:r>
            <a:br>
              <a:rPr lang="en-US" sz="3200" dirty="0" smtClean="0">
                <a:solidFill>
                  <a:schemeClr val="accent1">
                    <a:lumMod val="60000"/>
                    <a:lumOff val="40000"/>
                  </a:schemeClr>
                </a:solidFill>
              </a:rPr>
            </a:br>
            <a:endParaRPr lang="en-US" sz="3200" dirty="0" smtClean="0">
              <a:solidFill>
                <a:schemeClr val="accent1">
                  <a:lumMod val="60000"/>
                  <a:lumOff val="40000"/>
                </a:schemeClr>
              </a:solidFill>
            </a:endParaRPr>
          </a:p>
        </p:txBody>
      </p:sp>
      <p:sp>
        <p:nvSpPr>
          <p:cNvPr id="18435" name="Rectangle 3"/>
          <p:cNvSpPr>
            <a:spLocks noGrp="1" noChangeArrowheads="1"/>
          </p:cNvSpPr>
          <p:nvPr>
            <p:ph idx="1"/>
          </p:nvPr>
        </p:nvSpPr>
        <p:spPr>
          <a:xfrm>
            <a:off x="685800" y="1981200"/>
            <a:ext cx="7772400" cy="3581400"/>
          </a:xfrm>
        </p:spPr>
        <p:txBody>
          <a:bodyPr/>
          <a:lstStyle/>
          <a:p>
            <a:pPr>
              <a:lnSpc>
                <a:spcPct val="90000"/>
              </a:lnSpc>
            </a:pPr>
            <a:r>
              <a:rPr lang="en-US" sz="2400" smtClean="0"/>
              <a:t>Transaction is recorded when event occurs, regardless of cash activity.</a:t>
            </a:r>
          </a:p>
          <a:p>
            <a:pPr>
              <a:lnSpc>
                <a:spcPct val="90000"/>
              </a:lnSpc>
            </a:pPr>
            <a:r>
              <a:rPr lang="en-US" sz="2400" smtClean="0"/>
              <a:t>Revenues (assessments) are recorded when they are charged, whether they are received or not</a:t>
            </a:r>
          </a:p>
          <a:p>
            <a:pPr>
              <a:lnSpc>
                <a:spcPct val="90000"/>
              </a:lnSpc>
            </a:pPr>
            <a:r>
              <a:rPr lang="en-US" sz="2400" smtClean="0"/>
              <a:t>Expenses are recorded when they are incurred, whether they are paid or not</a:t>
            </a:r>
          </a:p>
          <a:p>
            <a:pPr>
              <a:lnSpc>
                <a:spcPct val="90000"/>
              </a:lnSpc>
            </a:pPr>
            <a:r>
              <a:rPr lang="en-US" sz="2400" smtClean="0"/>
              <a:t>Balance Sheet reports cash balances, as well as receivables (unpaid assessments) and payables (unpaid obligations).</a:t>
            </a:r>
          </a:p>
        </p:txBody>
      </p:sp>
      <p:pic>
        <p:nvPicPr>
          <p:cNvPr id="18436" name="Picture 4" descr="C:\Users\Jay T Zettervall\AppData\Local\Microsoft\Windows\Temporary Internet Files\Content.IE5\DDQTUVQU\MC9002900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
            <a:ext cx="11414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s://encrypted-tbn1.gstatic.com/images?q=tbn:ANd9GcSI1kOsufEUDnT50bNtWcHCeZCLvqhT7q-JeQnIb0kQOSujYxem5ElqiseWVA">
            <a:hlinkClick r:id="rId4"/>
          </p:cNvPr>
          <p:cNvPicPr>
            <a:picLocks noChangeAspect="1" noChangeArrowheads="1"/>
          </p:cNvPicPr>
          <p:nvPr/>
        </p:nvPicPr>
        <p:blipFill>
          <a:blip r:embed="rId5" cstate="print"/>
          <a:srcRect/>
          <a:stretch>
            <a:fillRect/>
          </a:stretch>
        </p:blipFill>
        <p:spPr bwMode="auto">
          <a:xfrm>
            <a:off x="7010400" y="5257800"/>
            <a:ext cx="1304925" cy="130492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sz="3200" dirty="0" smtClean="0">
                <a:solidFill>
                  <a:schemeClr val="accent1">
                    <a:lumMod val="60000"/>
                    <a:lumOff val="40000"/>
                  </a:schemeClr>
                </a:solidFill>
              </a:rPr>
              <a:t>Modified Accrual Accounting</a:t>
            </a:r>
          </a:p>
        </p:txBody>
      </p:sp>
      <p:sp>
        <p:nvSpPr>
          <p:cNvPr id="19459" name="Rectangle 3"/>
          <p:cNvSpPr>
            <a:spLocks noGrp="1" noChangeArrowheads="1"/>
          </p:cNvSpPr>
          <p:nvPr>
            <p:ph idx="1"/>
          </p:nvPr>
        </p:nvSpPr>
        <p:spPr/>
        <p:txBody>
          <a:bodyPr/>
          <a:lstStyle/>
          <a:p>
            <a:r>
              <a:rPr lang="en-US" sz="2400" dirty="0" smtClean="0"/>
              <a:t>Revenues (assessments) are recorded when they are charged, whether they are received or not.</a:t>
            </a:r>
          </a:p>
          <a:p>
            <a:r>
              <a:rPr lang="en-US" sz="2400" dirty="0" smtClean="0"/>
              <a:t>Expenses are recorded when they are paid.</a:t>
            </a:r>
          </a:p>
          <a:p>
            <a:r>
              <a:rPr lang="en-US" sz="2400" dirty="0" smtClean="0"/>
              <a:t>Balance Sheet reports cash balances, receivables (unpaid assessments) and may indicate larger payables (such as major contracts).</a:t>
            </a:r>
          </a:p>
        </p:txBody>
      </p:sp>
      <p:pic>
        <p:nvPicPr>
          <p:cNvPr id="19460" name="Picture 4" descr="C:\Users\Jay T Zettervall\AppData\Local\Microsoft\Windows\Temporary Internet Files\Content.IE5\PECUXP62\MM900041080[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800600"/>
            <a:ext cx="542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Fund Accounting</a:t>
            </a:r>
          </a:p>
        </p:txBody>
      </p:sp>
      <p:sp>
        <p:nvSpPr>
          <p:cNvPr id="20483" name="Rectangle 3"/>
          <p:cNvSpPr>
            <a:spLocks noGrp="1" noChangeArrowheads="1"/>
          </p:cNvSpPr>
          <p:nvPr>
            <p:ph idx="1"/>
          </p:nvPr>
        </p:nvSpPr>
        <p:spPr/>
        <p:txBody>
          <a:bodyPr/>
          <a:lstStyle/>
          <a:p>
            <a:r>
              <a:rPr lang="en-US" dirty="0" smtClean="0"/>
              <a:t>Records financial activity by fund (operating fund, construction fund, reserve fund, insurance fund, special assessment fund)</a:t>
            </a:r>
          </a:p>
          <a:p>
            <a:r>
              <a:rPr lang="en-US" dirty="0" smtClean="0"/>
              <a:t>Specific dollars earmarked for specific projects </a:t>
            </a:r>
          </a:p>
        </p:txBody>
      </p:sp>
      <p:pic>
        <p:nvPicPr>
          <p:cNvPr id="21508" name="Picture 4" descr="C:\Users\Jay T Zettervall\AppData\Local\Microsoft\Windows\Temporary Internet Files\Content.IE5\L5PR9JAL\MP900387260[1].jpg"/>
          <p:cNvPicPr>
            <a:picLocks noChangeAspect="1" noChangeArrowheads="1"/>
          </p:cNvPicPr>
          <p:nvPr/>
        </p:nvPicPr>
        <p:blipFill rotWithShape="1">
          <a:blip r:embed="rId3" cstate="print">
            <a:extLst/>
          </a:blip>
          <a:srcRect l="57552" t="18254" b="34652"/>
          <a:stretch/>
        </p:blipFill>
        <p:spPr bwMode="auto">
          <a:xfrm>
            <a:off x="6172200" y="4605471"/>
            <a:ext cx="1552575" cy="1228725"/>
          </a:xfrm>
          <a:prstGeom prst="rect">
            <a:avLst/>
          </a:prstGeom>
          <a:noFill/>
          <a:scene3d>
            <a:camera prst="isometricOffAxis1Left">
              <a:rot lat="821580" lon="1354722" rev="20892176"/>
            </a:camera>
            <a:lightRig rig="threePt" dir="t"/>
          </a:scene3d>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Balance Sheet</a:t>
            </a:r>
          </a:p>
        </p:txBody>
      </p:sp>
      <p:sp>
        <p:nvSpPr>
          <p:cNvPr id="21507" name="Rectangle 3"/>
          <p:cNvSpPr>
            <a:spLocks noGrp="1" noChangeArrowheads="1"/>
          </p:cNvSpPr>
          <p:nvPr>
            <p:ph idx="1"/>
          </p:nvPr>
        </p:nvSpPr>
        <p:spPr>
          <a:xfrm>
            <a:off x="685800" y="1981200"/>
            <a:ext cx="7772400" cy="3276600"/>
          </a:xfrm>
        </p:spPr>
        <p:txBody>
          <a:bodyPr/>
          <a:lstStyle/>
          <a:p>
            <a:pPr>
              <a:lnSpc>
                <a:spcPct val="80000"/>
              </a:lnSpc>
            </a:pPr>
            <a:r>
              <a:rPr lang="en-US" sz="2400" dirty="0" smtClean="0"/>
              <a:t>Reflects the Association’s financial position </a:t>
            </a:r>
            <a:r>
              <a:rPr lang="en-US" sz="2400" b="1" i="1" dirty="0" smtClean="0"/>
              <a:t>as of a given moment in time </a:t>
            </a:r>
            <a:r>
              <a:rPr lang="en-US" sz="2400" dirty="0" smtClean="0"/>
              <a:t>(usually the last day of the month)</a:t>
            </a:r>
          </a:p>
          <a:p>
            <a:pPr>
              <a:lnSpc>
                <a:spcPct val="80000"/>
              </a:lnSpc>
            </a:pPr>
            <a:r>
              <a:rPr lang="en-US" sz="2400" dirty="0" smtClean="0"/>
              <a:t>Reflects “Assets” (actual cash, receivables, and pre-paid expenses)</a:t>
            </a:r>
          </a:p>
          <a:p>
            <a:pPr>
              <a:lnSpc>
                <a:spcPct val="80000"/>
              </a:lnSpc>
            </a:pPr>
            <a:r>
              <a:rPr lang="en-US" sz="2400" dirty="0" smtClean="0"/>
              <a:t>Reflects “Liabilities” (pre-paid assessments, cash deposits, and unpaid expenses)</a:t>
            </a:r>
          </a:p>
          <a:p>
            <a:pPr>
              <a:lnSpc>
                <a:spcPct val="80000"/>
              </a:lnSpc>
            </a:pPr>
            <a:r>
              <a:rPr lang="en-US" sz="2400" dirty="0" smtClean="0"/>
              <a:t>Shows the year to date and </a:t>
            </a:r>
            <a:br>
              <a:rPr lang="en-US" sz="2400" dirty="0" smtClean="0"/>
            </a:br>
            <a:r>
              <a:rPr lang="en-US" sz="2400" dirty="0" smtClean="0"/>
              <a:t>prior year’s equity</a:t>
            </a:r>
          </a:p>
          <a:p>
            <a:pPr>
              <a:lnSpc>
                <a:spcPct val="80000"/>
              </a:lnSpc>
            </a:pPr>
            <a:r>
              <a:rPr lang="en-US" sz="2400" dirty="0" smtClean="0"/>
              <a:t>Comparable to a “Net Worth” </a:t>
            </a:r>
            <a:br>
              <a:rPr lang="en-US" sz="2400" dirty="0" smtClean="0"/>
            </a:br>
            <a:r>
              <a:rPr lang="en-US" sz="2400" dirty="0" smtClean="0"/>
              <a:t>statement for personal records.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199" y="4191000"/>
            <a:ext cx="31146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A Championship Budget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5927464" cy="340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ctr"/>
            <a:r>
              <a:rPr lang="en-US" dirty="0" smtClean="0">
                <a:solidFill>
                  <a:schemeClr val="accent1">
                    <a:lumMod val="60000"/>
                    <a:lumOff val="40000"/>
                  </a:schemeClr>
                </a:solidFill>
              </a:rPr>
              <a:t>Revenue </a:t>
            </a:r>
            <a:r>
              <a:rPr lang="en-US" dirty="0">
                <a:solidFill>
                  <a:schemeClr val="accent1">
                    <a:lumMod val="60000"/>
                    <a:lumOff val="40000"/>
                  </a:schemeClr>
                </a:solidFill>
              </a:rPr>
              <a:t>&amp; Expense Statement</a:t>
            </a:r>
            <a:endParaRPr lang="en-US" dirty="0"/>
          </a:p>
        </p:txBody>
      </p:sp>
      <p:sp>
        <p:nvSpPr>
          <p:cNvPr id="3" name="Content Placeholder 2"/>
          <p:cNvSpPr>
            <a:spLocks noGrp="1"/>
          </p:cNvSpPr>
          <p:nvPr>
            <p:ph idx="1"/>
          </p:nvPr>
        </p:nvSpPr>
        <p:spPr/>
        <p:txBody>
          <a:bodyPr>
            <a:noAutofit/>
          </a:bodyPr>
          <a:lstStyle/>
          <a:p>
            <a:r>
              <a:rPr lang="en-US" sz="2400" dirty="0"/>
              <a:t>Reflects financial activity over a given period of time, usually a </a:t>
            </a:r>
            <a:r>
              <a:rPr lang="en-US" sz="2400" dirty="0" smtClean="0"/>
              <a:t>month.</a:t>
            </a:r>
            <a:endParaRPr lang="en-US" sz="2400" dirty="0"/>
          </a:p>
          <a:p>
            <a:r>
              <a:rPr lang="en-US" sz="2400" dirty="0"/>
              <a:t>Shows different Revenue &amp; Expense </a:t>
            </a:r>
            <a:r>
              <a:rPr lang="en-US" sz="2400" dirty="0" smtClean="0"/>
              <a:t>categories.</a:t>
            </a:r>
            <a:endParaRPr lang="en-US" sz="2400" dirty="0"/>
          </a:p>
          <a:p>
            <a:r>
              <a:rPr lang="en-US" sz="2400" dirty="0"/>
              <a:t>Expenses typically broken down into several </a:t>
            </a:r>
            <a:r>
              <a:rPr lang="en-US" sz="2400" b="1" i="1" dirty="0"/>
              <a:t>categories </a:t>
            </a:r>
            <a:r>
              <a:rPr lang="en-US" sz="2400" dirty="0"/>
              <a:t>(utilities &amp; maintenance) </a:t>
            </a:r>
            <a:r>
              <a:rPr lang="en-US" sz="2400" dirty="0" smtClean="0"/>
              <a:t/>
            </a:r>
            <a:br>
              <a:rPr lang="en-US" sz="2400" dirty="0" smtClean="0"/>
            </a:br>
            <a:r>
              <a:rPr lang="en-US" sz="2400" dirty="0" smtClean="0"/>
              <a:t>and </a:t>
            </a:r>
            <a:r>
              <a:rPr lang="en-US" sz="2400" b="1" i="1" dirty="0"/>
              <a:t>line items </a:t>
            </a:r>
            <a:r>
              <a:rPr lang="en-US" sz="2400" dirty="0"/>
              <a:t>(water, sewer, landscaping, </a:t>
            </a:r>
            <a:r>
              <a:rPr lang="en-US" sz="2400" dirty="0" smtClean="0"/>
              <a:t/>
            </a:r>
            <a:br>
              <a:rPr lang="en-US" sz="2400" dirty="0" smtClean="0"/>
            </a:br>
            <a:r>
              <a:rPr lang="en-US" sz="2400" dirty="0" smtClean="0"/>
              <a:t>window </a:t>
            </a:r>
            <a:r>
              <a:rPr lang="en-US" sz="2400" dirty="0"/>
              <a:t>washing</a:t>
            </a:r>
            <a:r>
              <a:rPr lang="en-US" sz="2400" dirty="0" smtClean="0"/>
              <a:t>), </a:t>
            </a:r>
            <a:r>
              <a:rPr lang="en-US" sz="2400" dirty="0"/>
              <a:t>r</a:t>
            </a:r>
            <a:r>
              <a:rPr lang="en-US" sz="2400" dirty="0" smtClean="0"/>
              <a:t>eserve </a:t>
            </a:r>
            <a:r>
              <a:rPr lang="en-US" sz="2400" dirty="0"/>
              <a:t>E</a:t>
            </a:r>
            <a:r>
              <a:rPr lang="en-US" sz="2400" dirty="0" smtClean="0"/>
              <a:t>xpenses, and </a:t>
            </a:r>
            <a:br>
              <a:rPr lang="en-US" sz="2400" dirty="0" smtClean="0"/>
            </a:br>
            <a:r>
              <a:rPr lang="en-US" sz="2400" dirty="0" smtClean="0"/>
              <a:t>for some formats – reserve </a:t>
            </a:r>
            <a:r>
              <a:rPr lang="en-US" sz="2400" dirty="0"/>
              <a:t>t</a:t>
            </a:r>
            <a:r>
              <a:rPr lang="en-US" sz="2400" dirty="0" smtClean="0"/>
              <a:t>ransfers and </a:t>
            </a:r>
            <a:br>
              <a:rPr lang="en-US" sz="2400" dirty="0" smtClean="0"/>
            </a:br>
            <a:r>
              <a:rPr lang="en-US" sz="2400" dirty="0" smtClean="0"/>
              <a:t>expenses.</a:t>
            </a:r>
          </a:p>
          <a:p>
            <a:r>
              <a:rPr lang="en-US" sz="2400" dirty="0" smtClean="0"/>
              <a:t>Monthly Budget/Actual/Variance, Y-T-D Budget/Actual/Variance.</a:t>
            </a:r>
            <a:endParaRPr lang="en-US" sz="2400" dirty="0"/>
          </a:p>
          <a:p>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3810000"/>
            <a:ext cx="1219200" cy="227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057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US" sz="3200" dirty="0" smtClean="0">
                <a:solidFill>
                  <a:schemeClr val="accent1">
                    <a:lumMod val="60000"/>
                    <a:lumOff val="40000"/>
                  </a:schemeClr>
                </a:solidFill>
              </a:rPr>
              <a:t>Why Do We Care About Accruals &amp; Assets?</a:t>
            </a:r>
          </a:p>
        </p:txBody>
      </p:sp>
      <p:sp>
        <p:nvSpPr>
          <p:cNvPr id="25603" name="Rectangle 3"/>
          <p:cNvSpPr>
            <a:spLocks noGrp="1" noChangeArrowheads="1"/>
          </p:cNvSpPr>
          <p:nvPr>
            <p:ph idx="1"/>
          </p:nvPr>
        </p:nvSpPr>
        <p:spPr/>
        <p:txBody>
          <a:bodyPr/>
          <a:lstStyle/>
          <a:p>
            <a:pPr>
              <a:lnSpc>
                <a:spcPct val="90000"/>
              </a:lnSpc>
            </a:pPr>
            <a:r>
              <a:rPr lang="en-US" sz="2400" dirty="0" smtClean="0"/>
              <a:t>The annual budget should be compared to the MONTHLY financial statements.</a:t>
            </a:r>
          </a:p>
          <a:p>
            <a:pPr>
              <a:lnSpc>
                <a:spcPct val="90000"/>
              </a:lnSpc>
            </a:pPr>
            <a:r>
              <a:rPr lang="en-US" sz="2400" dirty="0" smtClean="0"/>
              <a:t>The MONTHLY financial statements must reflect the budget accurately to be meaningful.</a:t>
            </a:r>
          </a:p>
          <a:p>
            <a:pPr>
              <a:lnSpc>
                <a:spcPct val="90000"/>
              </a:lnSpc>
            </a:pPr>
            <a:r>
              <a:rPr lang="en-US" sz="2400" dirty="0" smtClean="0"/>
              <a:t>An accurate budget is a great </a:t>
            </a:r>
            <a:br>
              <a:rPr lang="en-US" sz="2400" dirty="0" smtClean="0"/>
            </a:br>
            <a:r>
              <a:rPr lang="en-US" sz="2400" dirty="0" smtClean="0"/>
              <a:t>internal control</a:t>
            </a:r>
          </a:p>
          <a:p>
            <a:pPr>
              <a:lnSpc>
                <a:spcPct val="90000"/>
              </a:lnSpc>
            </a:pPr>
            <a:r>
              <a:rPr lang="en-US" sz="2400" dirty="0" smtClean="0"/>
              <a:t>An accurate budget is a primary </a:t>
            </a:r>
            <a:br>
              <a:rPr lang="en-US" sz="2400" dirty="0" smtClean="0"/>
            </a:br>
            <a:r>
              <a:rPr lang="en-US" sz="2400" dirty="0" smtClean="0"/>
              <a:t>audit tool by the CPA.</a:t>
            </a:r>
          </a:p>
        </p:txBody>
      </p:sp>
      <p:pic>
        <p:nvPicPr>
          <p:cNvPr id="54274" name="Picture 2" descr="Seahawks"/>
          <p:cNvPicPr>
            <a:picLocks noChangeAspect="1" noChangeArrowheads="1"/>
          </p:cNvPicPr>
          <p:nvPr/>
        </p:nvPicPr>
        <p:blipFill>
          <a:blip r:embed="rId3" cstate="print"/>
          <a:srcRect/>
          <a:stretch>
            <a:fillRect/>
          </a:stretch>
        </p:blipFill>
        <p:spPr bwMode="auto">
          <a:xfrm>
            <a:off x="5791200" y="3657600"/>
            <a:ext cx="2438400" cy="2286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US" dirty="0" smtClean="0">
                <a:solidFill>
                  <a:schemeClr val="accent1">
                    <a:lumMod val="60000"/>
                    <a:lumOff val="40000"/>
                  </a:schemeClr>
                </a:solidFill>
              </a:rPr>
              <a:t>Who’s Responsible for the Budget?</a:t>
            </a:r>
          </a:p>
        </p:txBody>
      </p:sp>
      <p:sp>
        <p:nvSpPr>
          <p:cNvPr id="34819" name="Rectangle 3"/>
          <p:cNvSpPr>
            <a:spLocks noGrp="1" noChangeArrowheads="1"/>
          </p:cNvSpPr>
          <p:nvPr>
            <p:ph idx="1"/>
          </p:nvPr>
        </p:nvSpPr>
        <p:spPr>
          <a:xfrm>
            <a:off x="685800" y="1905000"/>
            <a:ext cx="7772400" cy="3276600"/>
          </a:xfrm>
        </p:spPr>
        <p:txBody>
          <a:bodyPr/>
          <a:lstStyle/>
          <a:p>
            <a:pPr eaLnBrk="1" hangingPunct="1"/>
            <a:r>
              <a:rPr lang="en-US" sz="2400" b="1" u="sng" dirty="0" smtClean="0"/>
              <a:t>The Board of Directors</a:t>
            </a:r>
            <a:r>
              <a:rPr lang="en-US" sz="2400" b="1" dirty="0" smtClean="0"/>
              <a:t> is responsible for the development and approval of the budget</a:t>
            </a:r>
            <a:r>
              <a:rPr lang="en-US" sz="2400" dirty="0" smtClean="0"/>
              <a:t>.</a:t>
            </a:r>
          </a:p>
          <a:p>
            <a:pPr eaLnBrk="1" hangingPunct="1"/>
            <a:endParaRPr lang="en-US" sz="800" dirty="0" smtClean="0"/>
          </a:p>
          <a:p>
            <a:pPr eaLnBrk="1" hangingPunct="1"/>
            <a:r>
              <a:rPr lang="en-US" sz="2400" dirty="0" smtClean="0"/>
              <a:t>The Board has the ability to delegate its responsibility to develop the budget to a committee, a site manager, or the management company.</a:t>
            </a:r>
          </a:p>
          <a:p>
            <a:pPr eaLnBrk="1" hangingPunct="1"/>
            <a:endParaRPr lang="en-US" sz="800" dirty="0" smtClean="0"/>
          </a:p>
          <a:p>
            <a:pPr eaLnBrk="1" hangingPunct="1"/>
            <a:r>
              <a:rPr lang="en-US" sz="2400" dirty="0" smtClean="0"/>
              <a:t>Get people involved – the more eyes the better.</a:t>
            </a:r>
          </a:p>
          <a:p>
            <a:pPr eaLnBrk="1" hangingPunct="1"/>
            <a:endParaRPr lang="en-US" sz="800" dirty="0" smtClean="0"/>
          </a:p>
          <a:p>
            <a:pPr eaLnBrk="1" hangingPunct="1"/>
            <a:r>
              <a:rPr lang="en-US" sz="2400" dirty="0" smtClean="0"/>
              <a:t>Develop a broad base </a:t>
            </a:r>
            <a:br>
              <a:rPr lang="en-US" sz="2400" dirty="0" smtClean="0"/>
            </a:br>
            <a:r>
              <a:rPr lang="en-US" sz="2400" dirty="0" smtClean="0"/>
              <a:t>of experience.</a:t>
            </a:r>
          </a:p>
        </p:txBody>
      </p:sp>
      <p:sp>
        <p:nvSpPr>
          <p:cNvPr id="35842" name="AutoShape 2" descr="data:image/jpeg;base64,/9j/4AAQSkZJRgABAQAAAQABAAD/2wCEAAkGBxQSEhQUERQUFBQWFRQVFRQUFBUVFxQVFRQXFxYUFxUYHCggGBolHBQUITEhJSkrLi4uGB8zODMsNygtLisBCgoKDg0OFxAQFCwcHBwsLCwsLCwsLCwsLCwsLCwsLCwsLCwsLCwsLCwsLCwsLCwsLCwsNywsLCwsLCwsLCwsLP/AABEIAOsA1gMBIgACEQEDEQH/xAAcAAABBQEBAQAAAAAAAAAAAAAFAQIDBAYABwj/xAA/EAABBAAEBAMGBQIEBQUBAAABAAIDEQQSITEFQVFhInGBBhMykaGxQlLB0fAU4QdiovEjM0NygiRzg5KyFv/EABgBAQEBAQEAAAAAAAAAAAAAAAABAgME/8QAHxEBAQEBAAIDAQEBAAAAAAAAAAERAhIhAzFBURNh/9oADAMBAAIRAxEAPwD1BqemBPWVKnApgTlhT1yQFcoOKQrkhQIU0lKkpagSktJQEpWkROCQMTylaFtDcqQhSEJC1XUR5UuROpOpNEJakyqRwTaWtEZYlDVJlSZU0NpNLVJS6k0QZU5oSuauATULS5dS5NVMutNtda5KeCltMBS2s2Kfa7MosyTMs4qa11qIOShyYHrk20q1IhwSlRSytaLcQ0DmTQUeGx8clhj2uI3AP1WpKmpiE9qgkxTG/E9o9QmxcQidoJGH/wAgtZf4as0uSg3suRDaTqXLkDSE2k8pKVDaSJzkgQJS6kqQoGOTQueU0IHpFwXKDrXWm2utQPzJC5MJSWpin5l1piUJgcnBNS2mB9oXjOPxtsM8ZG5Hwj15+iBcd417y2tNRj/X3PbsgMmI2A2Fr0cfD+1i9fwb4rxUzACQNLQbDa0B6nqh39dWjab2FD6BDnTqPOvROZPpjV1+Md1K7+ptMw2BfI1zxkaxpAc972Ma01YsuI5DkmuxuDi0dLJiHdIGhsY/+WTceTU2GUW4dxd7NnHvrp8lpMDx8/j1+h+miDcJwjXhv/p2Mc9mdjJJZpZHRj/qOZGGhjOhcRdpI5I3UQxgYRmbJBJIXNaRYc/DzU8trW2X6rn1eb9xrLG1gxDXi2n+ykWXayTDu8WoBrM3UD/K4HVpPcDstHBMHtDhsfp2XDrnPc+mpUoSpoSrAa5NpPKaUHJrl1ppKBpCSk5IUCLklrkDFyVNVTXWuCRcExdOtOCYlBTDTlm/avjYaDCw+I/GR+Efl8z9kfxE+RjnnZrXOPoLXkcuJJJc7dxJPmSunx8y3U1YfOTd+nX1TGyWqxmSQPXolZxZLlwcmWuWkGpuFMmwcXvZmwx/1Er3eEve8tjYxoYwb1b9SQBYUmBiwsRHuMMJDekmJcZCT2ibTB9VXwePgMUbJxLmiMmX3YZT2yEOolx8JBB1o6FSu9oHjSACBv8Ak1ef+6U+I+lDsuea1rT4rDTS5cS1hw+K97Ex0rXGPNhzo8mOQ5X5QBoir+JRtbRjjNlwP/Hw7PDmoZy13iLqsiq1pebvkzGyS4nmTZ+ZUkEovXn9+R/nZL8Up5PWIeIxYhrg4MvKbGeN+nP4HE1p2QHhE+SV0V200Wk9CA5p86IWWwM5je17azNIcL20V5uJc6T3hPiJvQVXQAcgNFn/ADzYbrcLlFhZ87Q4c9/PmpV58acmlKkKBpTE8phQckK60loaQrkq5Ay00lR5kmZESEpMyiLk3MgnzLsygzrs6Cp7SyVhZ/8A23fXT9V5Wwmh5L0/2g8WGlb1bXzIXnEzaNei7fHBXSQvoqOU9FDqugK5kmZQQyWnWtaymtKFG09f7lTx/L+fRUSRNPNWoYT0UUbwFYZMqghBF1IHkr8MYH4voggxPdCOLe1Ii0Zq5Ztk+1k16hwvHMY0hzgNbB5bD9kQix8TjTZGE9A4X8l85Y72hmkJtxrzKqx8UkH4j9vsvP141uSvp9ISvDvZf/ECaBwbITJHza42QOrTyXs2AxzJ42yRm2uFg/oe6xYLRKYSkJTSoFtJaaU20ElrlHa5BUzJpeoc6Y6RQxOZE0vVR0qj98qYvZ0udUffJwlRA321ncMOMvORoPlld+ywxd3tbH2yJOGNbh7D9x+qwQd/uu3F9CxmHNNdiW8lXle0C3Gh1O58huVDGZD4oY8o/M74jry/KtddyfdWS1eZiAB4vD0sanyG5TmyE7DKOp1d6DYKszFMB8bSx3MnX/UrbHg7EFa5sv1UsSRkDbfmdyfVSiVVyEhP8pa1F1syeJUNfMG6k0oHyOk0Gjfusd/JOZ7WcW30bxbjBPgj9SgDoHHU2VqY+GhdPhWjReLv5b1XonxZFn2E9jYeIwYhrnuixEb2lkjdRke2srmHRwzNO1HXdDeO/wCHWPwxJ9179g/HBbjXdlZh8j5rR/4aYoQ43fwyNLHa+rb9QPmV7BKrKxZj5SkY5jsrwWOHJwyn5HVe2/4TQytwjvegtaX3HmsWKFkXyv7LaTMB3APmAU0uWvL0ziQpFEXpM6miQqIpc6QlNMcEqbmXJphjsIq0uHWkfh1UnwyDLYiMhDnzUtLi8Ms9j8MrphjZlNG9DW2Cr2HCzejHcWki90RM7Kx1DTfe9NOyz2L9nI5oy/AyguH4ZHAi+lgeE+YKP8UgD2Ua0/VD8TwxsbPeMkEbmjxagBw6G91xvy9S+q9HHx83n28+dBPB/wASWG7G5159da2KIYT2haR4o5BtdNsfMLZviMkd/Fp81FgeERkfCBfbnzTz37Twz6ZfE4zCTCjIAf8AM1za9SEExOCAP/ClY7ye2x6WvQMTwKJ7aI68gfoVnsf7Ht/DY8tP7KTuRbzbGYOLmZuSPPVIOJSnd1eiuYn2fc00Hi+jwWn6XaH4vD9eRIPmDR19F3nd/rl4/wDDX4gnd1n0/dWMPxFzdtfmqbIegv0Ur4jl15fRS+2pK0fC+OsN+9zXya1pdfllQfF8Te+y6wLqg3XrVH0Wk/w6w2XNIR8bsoPZu/1J+ST2y4KY5c0ejZTnqtnDST7sPqszNxuzrNBeB3JKGtL2HU58zgRQvdtLRy8N4lh5mkTyvDXwkvbPI4VK5rWAsedSS4CqO6C8KjdE9rjRo7DpzXruKwrZsa2rqB/vHUdL9y1kbSOuZxIB/KVuOfU9jc7tVAXpMQ/VVnSLOnimdIme8VV8yiEyamCTZEpeqTJU/wB4mr4p3SJVTdIuTyPFuzGoJYldpRvYtuYLisOgWMwi1s8aFYmBFY2fB0VJDCi+Jw6rxxLlVihjWUG93Zfnr+iEcU4R7zxvFhp0b5c1pOIYIyRlrTTtC09HN1Hpy9UGwvGfiZMwtdsQ0XqNCaP2XLqPR8d9LEEWSNg7D1VcPA+dprcZmblF+E2CRW/ZPibYWWsRCetCnZ9dgenbumSw6p7WaKKr4vhzHjaz1WV4pwYhxLao60dNaqwduQWzjf1SyhpGoWubi5K88OBdXwj/AOzf0KfguEvlfkGUdTqaHyWsdE2Q6Dwj6qpi4pIXZ4WZgRqLrUea6eVTxglh8MIskYbTWim+XfujHEMCyeAtItwFt3+IA/fUeqyB9qH1U0Jab+Ia/NGsFx7M0ZQbHOjXzRbmKPD+CMNOdRHSyPnR1XpmFa1sTMjQ0FoNNAAsgWdOa8t4RinZywWTmod7On3XqRGRjW/laB8hSS39cvkz0H4p+qpySKTGyaobLiFWUksqrtm1VLEYkquMSU1fEejlUokQWLElXY5lFxac9cq7pFyrL1VcuXLs4IZWKhiI0TcEK4xj44GF8rg0chzcejRzKKF4wNb8RA8yB91jOKe1rInlrGF1aZneEHyG5+iA+1PEZsRN7wAgD4Bm0a3oAOfUoRNMZNJBldydyPnf3Txn6aNT/wCIr8xY2G3DoCfXU7KvB7U+9dc0JZJsHtALXjkHtBNHlYWakYWz3+YD6d1HxM5HNc0OqxmLdqvUJeZizqyt2OMxzDw6PZWZvOj99USw0mi87wjqlErTobB7g/wLX4DFcl5LHplFHlSNah/9TTqRGN9hZVXxMPRDMRIScpNNG5/QI6DaqYvA57GwrlvrzHdaioIMbEwAZmt8yLTzxKA/jb8ws/B7MPj/ABMlAJcXSAhztCMt7DqlZhGMYGSQNLsxLnMGYAEkgNI8RrQLdrM3+LmPjjk2kYAms4g0R+7iOeiG5gPCNfuq0fCc/wDyYspJ+KTwho6gH58kWwfC2xMaxo0b+iu+iz+insnwoGcPI+EF589h9SPktdi3Kh7KxVG95HxOof8Aa0fuT8laxbt1ZPTj3fYNjnoJiZqRTGSaoPjBaVeaqSy2mAqB5ITonLDvF6FyuxOQ2NXY3LUc+qt50iiauW8c9ewrlyE+03HGYOAyvGY7MYNC99aC+Q0snkAujkb7UceZgoDI/U7Mb+Z37dV4dj/aN00hfITI8+dDs0ch2VX2l9opMXJnxUoOvhjjFtYPyjl62UIHFGt/5bQO51cfXkqNIMYSPhrsVE85uQWfHGHqzDxh3MWrouYiGxruNj+iruIIo/JXIMUHiwCP0VDiUN6t0P3Sgdhj7uQsvwu08idiO2y0XDcUS3o5uh8wgGGdYp1HzCsRvMbszdRpYK5d8b7jrx3jQYnGUA7pv5Ivw/H5hus692duZtEHl/NlUwGMMbqO3L9lx8XXybpmJoq806Zhr+yzEWKDhoe60HCcW1wolRrUshB1pQSOFde1f2RMQNT24ZvPfutxqUFa43o0+atSwOdla0eJ5DR+/luirWtH4QiPC8K2/ebnVrf8o5kdzt6d1cc++lpsQjY1jdmgAenNDcY5EZnIdiVdeYDxQQ7EItiQhWLUrpyGTsSwRp0imgasO/4miiVpkSbE1WmBbjl1TBGkVgBcujm1Pt17YswDAGgPneLYzk0fnfXLoOevQrwf2h47iMY/PiJb6NLhlaOjWg0ArvHYJcRiJXSOfJIdSOe9DbQCqHkrUvs40Zc7Y6DWDLkDiX1t8+fmt4wyHh5vb6Wf0TmyQjdxPkAP1Wgm4LDGaeA486jYP0Ka7heHI8MbfViuARHicON8x83D9lch4jhx0HerVluAjb/0o/MMaf0UUvD4Hf8ATZ/4jL9qQWI8Sx3wvB8j+m6dIevz6eaHng8B2aQetu+iWHBuYfBISPyu1+6CpO3JKOj78g7srMMidxDD5m6biiOxHLyKGYTEakeagNYaYxGxq07j9R3U/EMMCMzdQdQRzVATigOta+au8OkcMzHsAadQQbH7j+y598/sdOevyq+HnI2Ku4fiRYQ4X3CrzYIgkjZQPhI3XP1W/ca7Ae1LdnH5ol//AEUf5gvOzFar8WDoXNY4FmZodmPNp/L369Fqcaf6Y9AxntWxg+IHsEC4J7S4iOd0wecj3WYyfCRsNPIDULH5mj4bNdSrkXEMrdgSdl154kc+u709v4Xx+LEN8Jyv5sJ1Hl1CmnevF+GY14JfdAaCtNexXoXBOOGUBkh8daHr2PdZ65/YzKJYkoPjXIjinoJjJlxrryYHKzChzJNVehckjdq9GVZjVWIK3GF0kcuqmBSJQ1ctsBsETdHPIc5pvQgdvXfoocbiMxBBHXK00KPPz7odBw50LSZJbJ5UPDfbn6hUHG3217Sa1sO2GvLTouiCU2B/G8iuQGuY+Y5IdiYHX4hXQa6DpsreC4kcwbm1vcHSv0Cn43w33lOiIJAtwDqN9R+yoC5E10JP91Xm8Hxlza3suNeaawXq1xI7GwoJ/dV/NvJMkhHf99UxzL3F91EYj+EkHzJ+hUD5Wab3/OazuPZkksbO19eaM/1Bb/zBp+Zu3qOSq8ZgDm5m61R/nooKeHkvRaDCSBzR15rKwGiOxpGsDPRQHYnfJOexrlTjd3U2ZS8ytTqwpY2O3u5bDvyRN+BZjoPduIDt4375H19QdiOfoh13o4AjuLViCQQ05pyjpqR+6vMxnq6w82FfE98cgyvYacP26g7g91xOteg/Ur0P2s4W3GYb+pgp00TfGG7vjGtVvYskdrXmzJSH2D3BVqStHBHTRpty5eZU8GLc02C7sWg/QIXBiXHclW45kVr4uNNkYLzB1C8wrVDcXiTmo6IbFPSuMxzTQc3N+nkVi/FPxqdYlw8iLYQoHhqzENJodQR9dkYw8jRu4fNZnFbvQzAFcjaqOElB2IPkQUSiW5HO1IxiRTsC5XEeeYNjpI2sJIqhI8nxOrQ5a68z2+d+YRgZIac9wNuA8Lb3druenkg8ntDAxuh12FAmmka+qo4f2uawPytsuuifw3t+ui1oITcGcX5WeHbXahzArvfyUv8AQvzNaJAQNHEEEjrYBoIG72uldqxjQaoXrQux6oe7G4hwALqG+mhJ6n5qaO465wefdzF9E007t17o5gsPTbbQOt6b6lZ0YbTbUfdNw3GHx20nf79U0aZzTvseyTOeYtDsP7RDQPHLcdUWhcHjMNk0Up4WuN2Wu86vz5H1Q6ZhZpyPyPl+3yRmWNUsRhw4IM6w2S06EHQ9fP8AdW4XUddCo8ThHF/gouAstsAkDpe5A+gT8O8PbR0PXp2KgMQYi1dbJaz7XlquQYlAVz0lfMNDV5b078ie26oPmPJVpsUel+RVBA44h153AkGnNOTzHhQrEYiI2MrTy0AzE9Qa0pJicYzJRvMNtOaFxCt/VQFo8Nm1YT/2voH0O3zpM94QaNgjkoWszA5XOy3udDdXRAu/PurP9SxrWh9eoBJ9VQ5sxV3BSG73QaKdz3XQa3bLQsHud7RbDCkBVp1v+eShxGMDdTqUpeQNrQSfEfjk0YCaG5kI0pvbez2q7QEIsa5rgA6nvvl8LAbvqLNdPXkf4f7TyxUJW+8b1/F8/wB1j+FBz3ukdudK/KOg/nNEMdjPdtvc9EHqnCuKxTtuN47tOjh5j9Vy8cg4k06i2Hn/ALLldRnG2VahgTYY1egYsqnwkQ5q8Ya8uqZFHmHdT4Z5a4NfsdvNURsw4+nzCixHDGu3CnjlokDXkO3ZEWsvyKDI4nhbmG261yVrg/FKNPNDnfJaM4eyPMfdBPabg+QiWMaHcBWcbNTR58zXttpFKMMvy+6zPCOKBt5rJ5DlfUrTRTtc2wfqooDxqAhwe0kVpY6d+oVLK5pzb3vX4h+YUj3E2Zm99whUZDdx4P8A8HqO32SiN7+fJPa5Sz4KgS3XqP1Hf7qjG/kVAQZMmyPG4UcLxz+abigeWvogqzSWTWyS+v0Sc6V/BRhxGg01/nyQXoMEZAI4z6kcyeYG5VH+ga5z6JIBLQTzrn/APII3I/3UDn1q/wALdObhQG4B0s1rvsRaGxM0AGmUCiN/X9kEBdla0H4qo3vp358kSwpsAoJi5SZNtNh08wimGDsltO3Lqglx2I5OIyNGZ3U9GjzNDmgTnmR2Z3kANmjYAdgrktuZKTer2A77C67b1ulwkTRq6h0vmgJxgRt/m6C8XlNgHc+I9ugRSabKL3oX2Czk0hc4uO5KBrW3suRfgmHFF7tjoFyCmwK3CFWYreFQEcK21YmizCue4UUIrZWyqKDIr7PrTp519ERwkuZt7dR0I3UMg1HmPqlh0e6ux+iC9Bq4eatywB7XNI0P0/h+6qYL4h5n7K/z+X2/su/xfTn19vNeKcPMb3AciU7hvETGdRYWi9pWD3m3L9VnWMGY6Lj3M6bn0POxTZKLKN7jn3BUMsHMKLBDT1RKQaKKHYaTJQ/DsP8AKfynt06JnEcDfjZoeYVjKLrkdwlwTiWtvuPQHRQA3hw7D6+StcOY5woOO+tm6AT+JsGppVeHSEbGv9ygMPY1xqQWOXUDpY1rdPwOEbmytJonnqcvO1Ua4529wUY4cPjPMNFfIn9AqOx7g57Wj4Yxbvh+M8tByFCrPkNUOzeE8i4lOhNkk6283etqObc+aAeY3Alo8wDseoVzATDQi20ac2z/ACimNP02TXaSN7tN962UFmeLwPJIGxBNbB3lfXZU8hPjqhyHbqiuNYDGwcrYCLOujjr6hVifCR3A9LQQgBwym6I/hVKfh5BGVwI7miPRXhCK9OpT8OwZh80Gr9ieANmze8FxMaGiju80foB/qC5a32OiDcJFQrMC493Fxsn5D5JF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4" name="Picture 4" descr="http://nflseahawks.files.wordpress.com/2012/08/ap060924043437.jpg?w=620&amp;h=426"/>
          <p:cNvPicPr>
            <a:picLocks noChangeAspect="1" noChangeArrowheads="1"/>
          </p:cNvPicPr>
          <p:nvPr/>
        </p:nvPicPr>
        <p:blipFill>
          <a:blip r:embed="rId3" cstate="print"/>
          <a:srcRect/>
          <a:stretch>
            <a:fillRect/>
          </a:stretch>
        </p:blipFill>
        <p:spPr bwMode="auto">
          <a:xfrm>
            <a:off x="4878004" y="4724400"/>
            <a:ext cx="2586249" cy="17811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US" dirty="0" smtClean="0">
                <a:solidFill>
                  <a:schemeClr val="accent1">
                    <a:lumMod val="60000"/>
                    <a:lumOff val="40000"/>
                  </a:schemeClr>
                </a:solidFill>
              </a:rPr>
              <a:t>What</a:t>
            </a:r>
            <a:r>
              <a:rPr lang="en-US" sz="3200" dirty="0" smtClean="0">
                <a:solidFill>
                  <a:schemeClr val="accent1">
                    <a:lumMod val="60000"/>
                    <a:lumOff val="40000"/>
                  </a:schemeClr>
                </a:solidFill>
              </a:rPr>
              <a:t> is the Manager’s Responsibility?</a:t>
            </a:r>
          </a:p>
        </p:txBody>
      </p:sp>
      <p:sp>
        <p:nvSpPr>
          <p:cNvPr id="35843" name="Rectangle 3"/>
          <p:cNvSpPr>
            <a:spLocks noGrp="1" noChangeArrowheads="1"/>
          </p:cNvSpPr>
          <p:nvPr>
            <p:ph idx="1"/>
          </p:nvPr>
        </p:nvSpPr>
        <p:spPr>
          <a:xfrm>
            <a:off x="685800" y="1752600"/>
            <a:ext cx="7772400" cy="3657600"/>
          </a:xfrm>
        </p:spPr>
        <p:txBody>
          <a:bodyPr/>
          <a:lstStyle/>
          <a:p>
            <a:pPr eaLnBrk="1" hangingPunct="1">
              <a:buFontTx/>
              <a:buNone/>
            </a:pPr>
            <a:r>
              <a:rPr lang="en-US" sz="2400" dirty="0" smtClean="0"/>
              <a:t>Managers:</a:t>
            </a:r>
          </a:p>
          <a:p>
            <a:pPr eaLnBrk="1" hangingPunct="1"/>
            <a:r>
              <a:rPr lang="en-US" sz="2400" dirty="0" smtClean="0"/>
              <a:t>Provide a draft for discussion purposes.</a:t>
            </a:r>
          </a:p>
          <a:p>
            <a:pPr eaLnBrk="1" hangingPunct="1"/>
            <a:endParaRPr lang="en-US" sz="800" dirty="0" smtClean="0"/>
          </a:p>
          <a:p>
            <a:pPr eaLnBrk="1" hangingPunct="1"/>
            <a:r>
              <a:rPr lang="en-US" sz="2400" dirty="0" smtClean="0"/>
              <a:t>Provide historical data in support of board’s efforts.</a:t>
            </a:r>
          </a:p>
          <a:p>
            <a:pPr eaLnBrk="1" hangingPunct="1"/>
            <a:endParaRPr lang="en-US" sz="800" dirty="0" smtClean="0"/>
          </a:p>
          <a:p>
            <a:pPr eaLnBrk="1" hangingPunct="1"/>
            <a:r>
              <a:rPr lang="en-US" sz="2400" dirty="0" smtClean="0"/>
              <a:t>Provide future projections in support of their efforts.</a:t>
            </a:r>
          </a:p>
          <a:p>
            <a:pPr eaLnBrk="1" hangingPunct="1"/>
            <a:endParaRPr lang="en-US" sz="800" dirty="0" smtClean="0"/>
          </a:p>
          <a:p>
            <a:pPr eaLnBrk="1" hangingPunct="1"/>
            <a:r>
              <a:rPr lang="en-US" sz="2400" dirty="0" smtClean="0"/>
              <a:t>Provide industry perspective of </a:t>
            </a:r>
            <a:br>
              <a:rPr lang="en-US" sz="2400" dirty="0" smtClean="0"/>
            </a:br>
            <a:r>
              <a:rPr lang="en-US" sz="2400" dirty="0" smtClean="0"/>
              <a:t>relative costs.</a:t>
            </a:r>
          </a:p>
          <a:p>
            <a:pPr eaLnBrk="1" hangingPunct="1"/>
            <a:endParaRPr lang="en-US" sz="800" dirty="0" smtClean="0"/>
          </a:p>
          <a:p>
            <a:pPr eaLnBrk="1" hangingPunct="1"/>
            <a:r>
              <a:rPr lang="en-US" sz="2400" dirty="0" smtClean="0"/>
              <a:t>Support the board in the </a:t>
            </a:r>
            <a:br>
              <a:rPr lang="en-US" sz="2400" dirty="0" smtClean="0"/>
            </a:br>
            <a:r>
              <a:rPr lang="en-US" sz="2400" dirty="0" smtClean="0"/>
              <a:t>development of their budget.</a:t>
            </a:r>
          </a:p>
        </p:txBody>
      </p:sp>
      <p:pic>
        <p:nvPicPr>
          <p:cNvPr id="5" name="Picture 4" descr="nfl_u_pete-carroll2_mb_1296x729.jpg"/>
          <p:cNvPicPr>
            <a:picLocks noChangeAspect="1"/>
          </p:cNvPicPr>
          <p:nvPr/>
        </p:nvPicPr>
        <p:blipFill>
          <a:blip r:embed="rId3" cstate="print"/>
          <a:srcRect l="10000" t="1111" r="20833" b="-1852"/>
          <a:stretch>
            <a:fillRect/>
          </a:stretch>
        </p:blipFill>
        <p:spPr>
          <a:xfrm>
            <a:off x="5562600" y="4139301"/>
            <a:ext cx="2438400" cy="19977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762000"/>
            <a:ext cx="7772400" cy="1143000"/>
          </a:xfrm>
        </p:spPr>
        <p:txBody>
          <a:bodyPr/>
          <a:lstStyle/>
          <a:p>
            <a:pPr algn="ctr" eaLnBrk="1" hangingPunct="1"/>
            <a:r>
              <a:rPr lang="en-US" dirty="0" smtClean="0">
                <a:solidFill>
                  <a:schemeClr val="accent1">
                    <a:lumMod val="60000"/>
                    <a:lumOff val="40000"/>
                  </a:schemeClr>
                </a:solidFill>
              </a:rPr>
              <a:t>Board Members: </a:t>
            </a:r>
          </a:p>
        </p:txBody>
      </p:sp>
      <p:sp>
        <p:nvSpPr>
          <p:cNvPr id="36867" name="Rectangle 3"/>
          <p:cNvSpPr>
            <a:spLocks noGrp="1" noChangeArrowheads="1"/>
          </p:cNvSpPr>
          <p:nvPr>
            <p:ph idx="1"/>
          </p:nvPr>
        </p:nvSpPr>
        <p:spPr/>
        <p:txBody>
          <a:bodyPr/>
          <a:lstStyle/>
          <a:p>
            <a:pPr eaLnBrk="1" hangingPunct="1">
              <a:lnSpc>
                <a:spcPct val="90000"/>
              </a:lnSpc>
            </a:pPr>
            <a:r>
              <a:rPr lang="en-US" sz="2400" dirty="0" smtClean="0"/>
              <a:t>Are the primary drivers of the budget process</a:t>
            </a:r>
          </a:p>
          <a:p>
            <a:pPr eaLnBrk="1" hangingPunct="1">
              <a:lnSpc>
                <a:spcPct val="90000"/>
              </a:lnSpc>
            </a:pPr>
            <a:endParaRPr lang="en-US" sz="800" dirty="0" smtClean="0"/>
          </a:p>
          <a:p>
            <a:pPr eaLnBrk="1" hangingPunct="1">
              <a:lnSpc>
                <a:spcPct val="90000"/>
              </a:lnSpc>
            </a:pPr>
            <a:r>
              <a:rPr lang="en-US" sz="2400" dirty="0" smtClean="0"/>
              <a:t>Must stay in compliance with the governing documents (timelines, ratification, approvals, etc.) </a:t>
            </a:r>
          </a:p>
          <a:p>
            <a:pPr eaLnBrk="1" hangingPunct="1">
              <a:lnSpc>
                <a:spcPct val="90000"/>
              </a:lnSpc>
            </a:pPr>
            <a:endParaRPr lang="en-US" sz="800" dirty="0" smtClean="0"/>
          </a:p>
          <a:p>
            <a:pPr eaLnBrk="1" hangingPunct="1">
              <a:lnSpc>
                <a:spcPct val="90000"/>
              </a:lnSpc>
            </a:pPr>
            <a:r>
              <a:rPr lang="en-US" sz="2400" dirty="0" smtClean="0"/>
              <a:t>Review the draft budget, and consider the information contained within the draft budget</a:t>
            </a:r>
          </a:p>
          <a:p>
            <a:pPr eaLnBrk="1" hangingPunct="1">
              <a:lnSpc>
                <a:spcPct val="90000"/>
              </a:lnSpc>
            </a:pPr>
            <a:endParaRPr lang="en-US" sz="800" dirty="0" smtClean="0"/>
          </a:p>
          <a:p>
            <a:pPr eaLnBrk="1" hangingPunct="1">
              <a:lnSpc>
                <a:spcPct val="90000"/>
              </a:lnSpc>
            </a:pPr>
            <a:r>
              <a:rPr lang="en-US" sz="2400" dirty="0" smtClean="0"/>
              <a:t>Honestly look at the future, </a:t>
            </a:r>
            <a:br>
              <a:rPr lang="en-US" sz="2400" dirty="0" smtClean="0"/>
            </a:br>
            <a:r>
              <a:rPr lang="en-US" sz="2400" dirty="0" smtClean="0"/>
              <a:t>and evaluate projects, expenses, </a:t>
            </a:r>
            <a:br>
              <a:rPr lang="en-US" sz="2400" dirty="0" smtClean="0"/>
            </a:br>
            <a:r>
              <a:rPr lang="en-US" sz="2400" dirty="0" smtClean="0"/>
              <a:t>and reasonable timelines</a:t>
            </a:r>
          </a:p>
        </p:txBody>
      </p:sp>
      <p:pic>
        <p:nvPicPr>
          <p:cNvPr id="6" name="Picture 5" descr="Wilson pass.jpg"/>
          <p:cNvPicPr>
            <a:picLocks noChangeAspect="1"/>
          </p:cNvPicPr>
          <p:nvPr/>
        </p:nvPicPr>
        <p:blipFill>
          <a:blip r:embed="rId3" cstate="print"/>
          <a:srcRect t="1351" r="7044" b="9459"/>
          <a:stretch>
            <a:fillRect/>
          </a:stretch>
        </p:blipFill>
        <p:spPr>
          <a:xfrm>
            <a:off x="5715000" y="4267200"/>
            <a:ext cx="2520950" cy="165349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algn="ctr" eaLnBrk="1" hangingPunct="1"/>
            <a:r>
              <a:rPr lang="en-US" dirty="0" smtClean="0">
                <a:solidFill>
                  <a:schemeClr val="accent1">
                    <a:lumMod val="60000"/>
                    <a:lumOff val="40000"/>
                  </a:schemeClr>
                </a:solidFill>
              </a:rPr>
              <a:t>Budget Process</a:t>
            </a:r>
          </a:p>
        </p:txBody>
      </p:sp>
      <p:graphicFrame>
        <p:nvGraphicFramePr>
          <p:cNvPr id="2" name="Diagram 1"/>
          <p:cNvGraphicFramePr/>
          <p:nvPr>
            <p:extLst>
              <p:ext uri="{D42A27DB-BD31-4B8C-83A1-F6EECF244321}">
                <p14:modId xmlns:p14="http://schemas.microsoft.com/office/powerpoint/2010/main" val="3626883118"/>
              </p:ext>
            </p:extLst>
          </p:nvPr>
        </p:nvGraphicFramePr>
        <p:xfrm>
          <a:off x="381000" y="1676400"/>
          <a:ext cx="8305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ahawk helmet.png"/>
          <p:cNvPicPr>
            <a:picLocks noChangeAspect="1"/>
          </p:cNvPicPr>
          <p:nvPr/>
        </p:nvPicPr>
        <p:blipFill>
          <a:blip r:embed="rId8" cstate="print"/>
          <a:stretch>
            <a:fillRect/>
          </a:stretch>
        </p:blipFill>
        <p:spPr>
          <a:xfrm>
            <a:off x="3429000" y="2743200"/>
            <a:ext cx="2235779" cy="1721549"/>
          </a:xfrm>
          <a:prstGeom prst="rect">
            <a:avLst/>
          </a:prstGeom>
        </p:spPr>
      </p:pic>
    </p:spTree>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0" y="228600"/>
            <a:ext cx="6629400" cy="1143000"/>
          </a:xfrm>
        </p:spPr>
        <p:txBody>
          <a:bodyPr/>
          <a:lstStyle/>
          <a:p>
            <a:pPr algn="ctr" eaLnBrk="1" hangingPunct="1"/>
            <a:r>
              <a:rPr lang="en-US" dirty="0" smtClean="0">
                <a:solidFill>
                  <a:schemeClr val="accent1">
                    <a:lumMod val="60000"/>
                    <a:lumOff val="40000"/>
                  </a:schemeClr>
                </a:solidFill>
              </a:rPr>
              <a:t>When should we start?</a:t>
            </a:r>
          </a:p>
        </p:txBody>
      </p:sp>
      <p:sp>
        <p:nvSpPr>
          <p:cNvPr id="2" name="Rectangle 3"/>
          <p:cNvSpPr>
            <a:spLocks noGrp="1" noChangeArrowheads="1"/>
          </p:cNvSpPr>
          <p:nvPr>
            <p:ph idx="1"/>
          </p:nvPr>
        </p:nvSpPr>
        <p:spPr>
          <a:xfrm>
            <a:off x="685800" y="1828800"/>
            <a:ext cx="7772400" cy="3657600"/>
          </a:xfrm>
        </p:spPr>
        <p:txBody>
          <a:bodyPr/>
          <a:lstStyle/>
          <a:p>
            <a:pPr eaLnBrk="1" hangingPunct="1">
              <a:lnSpc>
                <a:spcPct val="80000"/>
              </a:lnSpc>
            </a:pPr>
            <a:r>
              <a:rPr lang="en-US" sz="2400" dirty="0" smtClean="0"/>
              <a:t>Start early</a:t>
            </a:r>
          </a:p>
          <a:p>
            <a:pPr eaLnBrk="1" hangingPunct="1">
              <a:lnSpc>
                <a:spcPct val="80000"/>
              </a:lnSpc>
            </a:pPr>
            <a:endParaRPr lang="en-US" sz="800" dirty="0" smtClean="0"/>
          </a:p>
          <a:p>
            <a:pPr>
              <a:lnSpc>
                <a:spcPct val="80000"/>
              </a:lnSpc>
            </a:pPr>
            <a:r>
              <a:rPr lang="en-US" sz="2400" dirty="0" smtClean="0"/>
              <a:t>Be mindful of your declaration requirements</a:t>
            </a:r>
          </a:p>
          <a:p>
            <a:pPr>
              <a:lnSpc>
                <a:spcPct val="80000"/>
              </a:lnSpc>
            </a:pPr>
            <a:endParaRPr lang="en-US" sz="800" dirty="0" smtClean="0"/>
          </a:p>
          <a:p>
            <a:pPr>
              <a:lnSpc>
                <a:spcPct val="80000"/>
              </a:lnSpc>
            </a:pPr>
            <a:r>
              <a:rPr lang="en-US" sz="2400" dirty="0" smtClean="0"/>
              <a:t>Fiscal year-ends may vary</a:t>
            </a:r>
          </a:p>
          <a:p>
            <a:pPr>
              <a:lnSpc>
                <a:spcPct val="80000"/>
              </a:lnSpc>
            </a:pPr>
            <a:endParaRPr lang="en-US" sz="800" dirty="0" smtClean="0"/>
          </a:p>
          <a:p>
            <a:pPr>
              <a:lnSpc>
                <a:spcPct val="80000"/>
              </a:lnSpc>
            </a:pPr>
            <a:r>
              <a:rPr lang="en-US" sz="2400" dirty="0" smtClean="0"/>
              <a:t>New act condominiums call for the ratification of the budget, with specific timelines</a:t>
            </a:r>
          </a:p>
          <a:p>
            <a:pPr>
              <a:lnSpc>
                <a:spcPct val="80000"/>
              </a:lnSpc>
            </a:pPr>
            <a:endParaRPr lang="en-US" sz="800" dirty="0" smtClean="0"/>
          </a:p>
          <a:p>
            <a:pPr>
              <a:lnSpc>
                <a:spcPct val="80000"/>
              </a:lnSpc>
            </a:pPr>
            <a:r>
              <a:rPr lang="en-US" sz="2400" dirty="0" smtClean="0"/>
              <a:t>Count backwards from the date the budget needs to be approved according to declaration requirements  (60 days prior to end of the year)</a:t>
            </a:r>
          </a:p>
          <a:p>
            <a:pPr>
              <a:lnSpc>
                <a:spcPct val="80000"/>
              </a:lnSpc>
            </a:pPr>
            <a:endParaRPr lang="en-US" sz="800" dirty="0" smtClean="0"/>
          </a:p>
          <a:p>
            <a:pPr>
              <a:lnSpc>
                <a:spcPct val="80000"/>
              </a:lnSpc>
            </a:pPr>
            <a:r>
              <a:rPr lang="en-US" sz="2400" dirty="0" smtClean="0"/>
              <a:t>Provide owners with sufficient time to adjust their payments.</a:t>
            </a:r>
          </a:p>
        </p:txBody>
      </p:sp>
      <p:pic>
        <p:nvPicPr>
          <p:cNvPr id="6" name="Picture 5" descr="transparent-header.png"/>
          <p:cNvPicPr>
            <a:picLocks noChangeAspect="1"/>
          </p:cNvPicPr>
          <p:nvPr/>
        </p:nvPicPr>
        <p:blipFill>
          <a:blip r:embed="rId3" cstate="print"/>
          <a:srcRect l="35833" t="-1200" r="36667"/>
          <a:stretch>
            <a:fillRect/>
          </a:stretch>
        </p:blipFill>
        <p:spPr>
          <a:xfrm>
            <a:off x="6629400" y="0"/>
            <a:ext cx="2514600" cy="240982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Sources of Budget Requirements</a:t>
            </a:r>
          </a:p>
        </p:txBody>
      </p:sp>
      <p:sp>
        <p:nvSpPr>
          <p:cNvPr id="40964" name="Rectangle 3"/>
          <p:cNvSpPr>
            <a:spLocks noGrp="1" noChangeArrowheads="1"/>
          </p:cNvSpPr>
          <p:nvPr>
            <p:ph idx="1"/>
          </p:nvPr>
        </p:nvSpPr>
        <p:spPr>
          <a:xfrm>
            <a:off x="685800" y="1676400"/>
            <a:ext cx="7772400" cy="2743200"/>
          </a:xfrm>
        </p:spPr>
        <p:txBody>
          <a:bodyPr/>
          <a:lstStyle/>
          <a:p>
            <a:r>
              <a:rPr lang="en-US" dirty="0" smtClean="0"/>
              <a:t>Federal laws and regulations.</a:t>
            </a:r>
          </a:p>
          <a:p>
            <a:r>
              <a:rPr lang="en-US" dirty="0" smtClean="0"/>
              <a:t>State statues, regulations &amp; court decisions.</a:t>
            </a:r>
          </a:p>
          <a:p>
            <a:r>
              <a:rPr lang="en-US" dirty="0" smtClean="0"/>
              <a:t>Local laws and regulations.</a:t>
            </a:r>
          </a:p>
          <a:p>
            <a:r>
              <a:rPr lang="en-US" dirty="0" smtClean="0"/>
              <a:t>The community’s governing documents.</a:t>
            </a:r>
          </a:p>
        </p:txBody>
      </p:sp>
      <p:pic>
        <p:nvPicPr>
          <p:cNvPr id="6" name="Picture 5" descr="4314378.jpg"/>
          <p:cNvPicPr>
            <a:picLocks noChangeAspect="1"/>
          </p:cNvPicPr>
          <p:nvPr/>
        </p:nvPicPr>
        <p:blipFill>
          <a:blip r:embed="rId3" cstate="print"/>
          <a:stretch>
            <a:fillRect/>
          </a:stretch>
        </p:blipFill>
        <p:spPr>
          <a:xfrm>
            <a:off x="2362200" y="4038600"/>
            <a:ext cx="4395787" cy="258857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685800"/>
            <a:ext cx="7620000" cy="1295400"/>
          </a:xfrm>
        </p:spPr>
        <p:txBody>
          <a:bodyPr/>
          <a:lstStyle/>
          <a:p>
            <a:pPr algn="ctr" eaLnBrk="1" hangingPunct="1"/>
            <a:r>
              <a:rPr lang="en-US" dirty="0" smtClean="0">
                <a:solidFill>
                  <a:schemeClr val="accent1">
                    <a:lumMod val="60000"/>
                    <a:lumOff val="40000"/>
                  </a:schemeClr>
                </a:solidFill>
              </a:rPr>
              <a:t>Lender’s Requirements</a:t>
            </a:r>
            <a:r>
              <a:rPr lang="en-US" dirty="0" smtClean="0"/>
              <a:t/>
            </a:r>
            <a:br>
              <a:rPr lang="en-US" dirty="0" smtClean="0"/>
            </a:br>
            <a:r>
              <a:rPr lang="en-US" sz="2000" i="1" dirty="0" smtClean="0">
                <a:solidFill>
                  <a:schemeClr val="accent1">
                    <a:lumMod val="60000"/>
                    <a:lumOff val="40000"/>
                  </a:schemeClr>
                </a:solidFill>
              </a:rPr>
              <a:t>(FHA, VA, Fannie Mae)</a:t>
            </a:r>
          </a:p>
        </p:txBody>
      </p:sp>
      <p:sp>
        <p:nvSpPr>
          <p:cNvPr id="41987" name="Rectangle 3"/>
          <p:cNvSpPr>
            <a:spLocks noGrp="1" noChangeArrowheads="1"/>
          </p:cNvSpPr>
          <p:nvPr>
            <p:ph idx="1"/>
          </p:nvPr>
        </p:nvSpPr>
        <p:spPr>
          <a:xfrm>
            <a:off x="838200" y="2286000"/>
            <a:ext cx="6400800" cy="1752600"/>
          </a:xfrm>
        </p:spPr>
        <p:txBody>
          <a:bodyPr/>
          <a:lstStyle/>
          <a:p>
            <a:pPr marL="0" indent="0" eaLnBrk="1" hangingPunct="1">
              <a:spcBef>
                <a:spcPts val="672"/>
              </a:spcBef>
              <a:buFontTx/>
              <a:buNone/>
            </a:pPr>
            <a:r>
              <a:rPr lang="en-US" sz="2400" dirty="0" smtClean="0"/>
              <a:t>Provides for the funding of replacement reserves for capital expenditures and deferred maintenance amounting to at least 10% of the budget. </a:t>
            </a:r>
          </a:p>
          <a:p>
            <a:pPr eaLnBrk="1" hangingPunct="1">
              <a:lnSpc>
                <a:spcPct val="90000"/>
              </a:lnSpc>
            </a:pPr>
            <a:endParaRPr lang="en-US" sz="2400" dirty="0" smtClean="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4196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Requirements/Definitions/Roles:</a:t>
            </a:r>
            <a:r>
              <a:rPr lang="en-US" dirty="0" smtClean="0"/>
              <a:t/>
            </a:r>
            <a:br>
              <a:rPr lang="en-US" dirty="0" smtClean="0"/>
            </a:br>
            <a:endParaRPr lang="en-US" dirty="0" smtClean="0"/>
          </a:p>
        </p:txBody>
      </p:sp>
      <p:sp>
        <p:nvSpPr>
          <p:cNvPr id="45059" name="Rectangle 3"/>
          <p:cNvSpPr>
            <a:spLocks noGrp="1" noChangeArrowheads="1"/>
          </p:cNvSpPr>
          <p:nvPr>
            <p:ph type="body" sz="half" idx="1"/>
          </p:nvPr>
        </p:nvSpPr>
        <p:spPr/>
        <p:txBody>
          <a:bodyPr/>
          <a:lstStyle/>
          <a:p>
            <a:pPr algn="ctr">
              <a:buFontTx/>
              <a:buNone/>
            </a:pPr>
            <a:r>
              <a:rPr lang="en-US" sz="3200" smtClean="0"/>
              <a:t>Questions?</a:t>
            </a:r>
          </a:p>
        </p:txBody>
      </p:sp>
      <p:pic>
        <p:nvPicPr>
          <p:cNvPr id="5" name="Picture 4"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pic>
        <p:nvPicPr>
          <p:cNvPr id="15362" name="Picture 2" descr="https://encrypted-tbn3.gstatic.com/images?q=tbn:ANd9GcSP-ro4NQta-eUfMu-uGyiUfcyCmbIAxLjODcUQlZmwFKqFeVaF"/>
          <p:cNvPicPr>
            <a:picLocks noChangeAspect="1" noChangeArrowheads="1"/>
          </p:cNvPicPr>
          <p:nvPr/>
        </p:nvPicPr>
        <p:blipFill>
          <a:blip r:embed="rId4" cstate="print"/>
          <a:srcRect/>
          <a:stretch>
            <a:fillRect/>
          </a:stretch>
        </p:blipFill>
        <p:spPr bwMode="auto">
          <a:xfrm>
            <a:off x="2362200" y="2743200"/>
            <a:ext cx="4566013" cy="30384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dirty="0" smtClean="0">
                <a:solidFill>
                  <a:schemeClr val="accent1">
                    <a:lumMod val="60000"/>
                    <a:lumOff val="40000"/>
                  </a:schemeClr>
                </a:solidFill>
              </a:rPr>
              <a:t>Who we are</a:t>
            </a:r>
          </a:p>
        </p:txBody>
      </p:sp>
      <p:sp>
        <p:nvSpPr>
          <p:cNvPr id="4099" name="Rectangle 3"/>
          <p:cNvSpPr>
            <a:spLocks noGrp="1" noChangeArrowheads="1"/>
          </p:cNvSpPr>
          <p:nvPr>
            <p:ph idx="1"/>
          </p:nvPr>
        </p:nvSpPr>
        <p:spPr>
          <a:xfrm>
            <a:off x="685800" y="1981200"/>
            <a:ext cx="7467600" cy="3962400"/>
          </a:xfrm>
        </p:spPr>
        <p:txBody>
          <a:bodyPr/>
          <a:lstStyle/>
          <a:p>
            <a:pPr eaLnBrk="1" hangingPunct="1"/>
            <a:r>
              <a:rPr lang="en-US" sz="2400" b="1" i="1" dirty="0" smtClean="0"/>
              <a:t>Kevin Ducotey, PCAM, Condominium Management, AAMC</a:t>
            </a:r>
            <a:r>
              <a:rPr lang="en-US" sz="2400" i="1" dirty="0" smtClean="0"/>
              <a:t>. Kevin is the Director of Condominium Management, an Accredited Association Management Company serving Community Associations in the Puget Sound area.  Kevin maintains a Bachelor’s in BA – Finance and</a:t>
            </a:r>
            <a:endParaRPr lang="en-US" sz="2400" dirty="0" smtClean="0"/>
          </a:p>
        </p:txBody>
      </p:sp>
      <p:pic>
        <p:nvPicPr>
          <p:cNvPr id="97286" name="Picture 6" descr="https://encrypted-tbn1.gstatic.com/images?q=tbn:ANd9GcSf9QrEGrVfdl0aPntU9h_8zhVF1dLdh75z_4XXFAsLqb2AMOFKRby_1wo">
            <a:hlinkClick r:id="rId3"/>
          </p:cNvPr>
          <p:cNvPicPr>
            <a:picLocks noChangeAspect="1" noChangeArrowheads="1"/>
          </p:cNvPicPr>
          <p:nvPr/>
        </p:nvPicPr>
        <p:blipFill>
          <a:blip r:embed="rId4" cstate="print"/>
          <a:srcRect/>
          <a:stretch>
            <a:fillRect/>
          </a:stretch>
        </p:blipFill>
        <p:spPr bwMode="auto">
          <a:xfrm>
            <a:off x="6172200" y="4267200"/>
            <a:ext cx="1981200" cy="1981201"/>
          </a:xfrm>
          <a:prstGeom prst="rect">
            <a:avLst/>
          </a:prstGeom>
          <a:noFill/>
        </p:spPr>
      </p:pic>
      <p:sp>
        <p:nvSpPr>
          <p:cNvPr id="3" name="TextBox 2"/>
          <p:cNvSpPr txBox="1"/>
          <p:nvPr/>
        </p:nvSpPr>
        <p:spPr>
          <a:xfrm>
            <a:off x="1036820" y="4191000"/>
            <a:ext cx="5334000" cy="2751522"/>
          </a:xfrm>
          <a:prstGeom prst="rect">
            <a:avLst/>
          </a:prstGeom>
          <a:noFill/>
        </p:spPr>
        <p:txBody>
          <a:bodyPr wrap="square" rtlCol="0">
            <a:spAutoFit/>
          </a:bodyPr>
          <a:lstStyle/>
          <a:p>
            <a:pPr lvl="0">
              <a:spcBef>
                <a:spcPct val="20000"/>
              </a:spcBef>
            </a:pPr>
            <a:r>
              <a:rPr lang="en-US" sz="2400" i="1" kern="0" dirty="0">
                <a:solidFill>
                  <a:prstClr val="white"/>
                </a:solidFill>
                <a:latin typeface="Arial"/>
                <a:cs typeface="+mn-cs"/>
              </a:rPr>
              <a:t>a PCAM designation.  The PCAM designation is </a:t>
            </a:r>
            <a:r>
              <a:rPr lang="en-US" sz="2400" i="1" kern="0" dirty="0" smtClean="0">
                <a:solidFill>
                  <a:prstClr val="white"/>
                </a:solidFill>
                <a:latin typeface="Arial"/>
                <a:cs typeface="+mn-cs"/>
              </a:rPr>
              <a:t>the </a:t>
            </a:r>
            <a:r>
              <a:rPr lang="en-US" sz="2400" i="1" kern="0" dirty="0">
                <a:solidFill>
                  <a:prstClr val="white"/>
                </a:solidFill>
                <a:latin typeface="Arial"/>
                <a:cs typeface="+mn-cs"/>
              </a:rPr>
              <a:t>highest professional recognition available nationwide to managers who specialize in community association management.</a:t>
            </a:r>
          </a:p>
          <a:p>
            <a:pPr marL="342900" lvl="0" indent="-342900">
              <a:spcBef>
                <a:spcPct val="20000"/>
              </a:spcBef>
              <a:buFontTx/>
              <a:buChar char="•"/>
            </a:pPr>
            <a:endParaRPr lang="en-US" sz="2400" kern="0" dirty="0">
              <a:solidFill>
                <a:prstClr val="white"/>
              </a:solidFill>
              <a:latin typeface="Arial"/>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392" y="4223766"/>
            <a:ext cx="660816" cy="94336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09600" y="457200"/>
            <a:ext cx="7772400" cy="1143000"/>
          </a:xfrm>
        </p:spPr>
        <p:txBody>
          <a:bodyPr/>
          <a:lstStyle/>
          <a:p>
            <a:pPr algn="ctr" eaLnBrk="1" hangingPunct="1"/>
            <a:r>
              <a:rPr lang="en-US" dirty="0" smtClean="0">
                <a:solidFill>
                  <a:schemeClr val="accent1">
                    <a:lumMod val="60000"/>
                    <a:lumOff val="40000"/>
                  </a:schemeClr>
                </a:solidFill>
              </a:rPr>
              <a:t>(Section </a:t>
            </a:r>
            <a:r>
              <a:rPr lang="en-US" dirty="0">
                <a:solidFill>
                  <a:schemeClr val="accent1">
                    <a:lumMod val="60000"/>
                    <a:lumOff val="40000"/>
                  </a:schemeClr>
                </a:solidFill>
              </a:rPr>
              <a:t>2</a:t>
            </a:r>
            <a:r>
              <a:rPr lang="en-US" dirty="0" smtClean="0">
                <a:solidFill>
                  <a:schemeClr val="accent1">
                    <a:lumMod val="60000"/>
                    <a:lumOff val="40000"/>
                  </a:schemeClr>
                </a:solidFill>
              </a:rPr>
              <a:t>) Budget Development</a:t>
            </a:r>
          </a:p>
        </p:txBody>
      </p:sp>
      <p:pic>
        <p:nvPicPr>
          <p:cNvPr id="6" name="Content Placeholder 5" descr="NFL_Draft.png"/>
          <p:cNvPicPr>
            <a:picLocks noGrp="1" noChangeAspect="1"/>
          </p:cNvPicPr>
          <p:nvPr>
            <p:ph idx="1"/>
          </p:nvPr>
        </p:nvPicPr>
        <p:blipFill>
          <a:blip r:embed="rId3" cstate="print"/>
          <a:stretch>
            <a:fillRect/>
          </a:stretch>
        </p:blipFill>
        <p:spPr>
          <a:xfrm>
            <a:off x="3276600" y="2438400"/>
            <a:ext cx="2743200" cy="2743200"/>
          </a:xfrm>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60000"/>
                    <a:lumOff val="40000"/>
                  </a:schemeClr>
                </a:solidFill>
              </a:rPr>
              <a:t>What </a:t>
            </a:r>
            <a:r>
              <a:rPr lang="en-US" dirty="0" smtClean="0">
                <a:solidFill>
                  <a:schemeClr val="accent1">
                    <a:lumMod val="60000"/>
                    <a:lumOff val="40000"/>
                  </a:schemeClr>
                </a:solidFill>
              </a:rPr>
              <a:t>is Budgeting?</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828800"/>
            <a:ext cx="7772400" cy="3124200"/>
          </a:xfrm>
        </p:spPr>
        <p:txBody>
          <a:bodyPr/>
          <a:lstStyle/>
          <a:p>
            <a:r>
              <a:rPr lang="en-US" dirty="0">
                <a:solidFill>
                  <a:schemeClr val="accent1">
                    <a:lumMod val="60000"/>
                    <a:lumOff val="40000"/>
                  </a:schemeClr>
                </a:solidFill>
              </a:rPr>
              <a:t>Budgeting:</a:t>
            </a:r>
          </a:p>
          <a:p>
            <a:r>
              <a:rPr lang="en-US" sz="2400" dirty="0" smtClean="0"/>
              <a:t>Provides an estimate of </a:t>
            </a:r>
            <a:r>
              <a:rPr lang="en-US" sz="2400" dirty="0" err="1" smtClean="0"/>
              <a:t>renvue</a:t>
            </a:r>
            <a:r>
              <a:rPr lang="en-US" sz="2400" dirty="0" smtClean="0"/>
              <a:t> and expenses.</a:t>
            </a:r>
          </a:p>
          <a:p>
            <a:r>
              <a:rPr lang="en-US" sz="2400" dirty="0" smtClean="0"/>
              <a:t>It’s </a:t>
            </a:r>
            <a:r>
              <a:rPr lang="en-US" sz="2400" dirty="0"/>
              <a:t>a system of financial </a:t>
            </a:r>
            <a:r>
              <a:rPr lang="en-US" sz="2400" dirty="0" smtClean="0"/>
              <a:t>controls.</a:t>
            </a:r>
            <a:endParaRPr lang="en-US" sz="2400" dirty="0"/>
          </a:p>
          <a:p>
            <a:r>
              <a:rPr lang="en-US" sz="2400" dirty="0" smtClean="0"/>
              <a:t>It’s </a:t>
            </a:r>
            <a:r>
              <a:rPr lang="en-US" sz="2400" dirty="0"/>
              <a:t>a philosophy of financial </a:t>
            </a:r>
            <a:r>
              <a:rPr lang="en-US" sz="2400" dirty="0" smtClean="0"/>
              <a:t>management.</a:t>
            </a:r>
            <a:endParaRPr lang="en-US" sz="2400" dirty="0"/>
          </a:p>
          <a:p>
            <a:r>
              <a:rPr lang="en-US" sz="2400" dirty="0" smtClean="0"/>
              <a:t>It’s </a:t>
            </a:r>
            <a:r>
              <a:rPr lang="en-US" sz="2400" dirty="0"/>
              <a:t>simple in concept, complicated in </a:t>
            </a:r>
            <a:r>
              <a:rPr lang="en-US" sz="2400" dirty="0" smtClean="0"/>
              <a:t>execution.</a:t>
            </a:r>
            <a:endParaRPr lang="en-US" sz="2400" dirty="0"/>
          </a:p>
          <a:p>
            <a:r>
              <a:rPr lang="en-US" sz="2400" dirty="0" smtClean="0"/>
              <a:t>It’s </a:t>
            </a:r>
            <a:r>
              <a:rPr lang="en-US" sz="2400" dirty="0"/>
              <a:t>worthy of work and </a:t>
            </a:r>
            <a:r>
              <a:rPr lang="en-US" sz="2400" dirty="0" smtClean="0"/>
              <a:t>attention.</a:t>
            </a:r>
          </a:p>
          <a:p>
            <a:r>
              <a:rPr lang="en-US" sz="2400" dirty="0" smtClean="0"/>
              <a:t>It’s a financial plan.</a:t>
            </a:r>
          </a:p>
          <a:p>
            <a:r>
              <a:rPr lang="en-US" sz="2400" dirty="0" smtClean="0"/>
              <a:t>It represents what is important </a:t>
            </a:r>
            <a:br>
              <a:rPr lang="en-US" sz="2400" dirty="0" smtClean="0"/>
            </a:br>
            <a:r>
              <a:rPr lang="en-US" sz="2400" dirty="0" smtClean="0"/>
              <a:t>to the owners, discretionary </a:t>
            </a:r>
            <a:br>
              <a:rPr lang="en-US" sz="2400" dirty="0" smtClean="0"/>
            </a:br>
            <a:r>
              <a:rPr lang="en-US" sz="2400" dirty="0" smtClean="0"/>
              <a:t>expenses - landscaping</a:t>
            </a:r>
          </a:p>
          <a:p>
            <a:endParaRPr lang="en-US" sz="2400" dirty="0" smtClean="0"/>
          </a:p>
          <a:p>
            <a:endParaRPr lang="en-US" sz="2400" dirty="0"/>
          </a:p>
          <a:p>
            <a:endParaRPr lang="en-US" dirty="0"/>
          </a:p>
        </p:txBody>
      </p:sp>
      <p:pic>
        <p:nvPicPr>
          <p:cNvPr id="4" name="Picture 2" descr="https://encrypted-tbn0.gstatic.com/images?q=tbn:ANd9GcQcyiVNKtj7AS4_yx8WRKvRrX_a_A2Cc_OuWgsszhqB6gOy9Mj0kn_jVpuI">
            <a:hlinkClick r:id="rId2"/>
          </p:cNvPr>
          <p:cNvPicPr>
            <a:picLocks noChangeAspect="1" noChangeArrowheads="1"/>
          </p:cNvPicPr>
          <p:nvPr/>
        </p:nvPicPr>
        <p:blipFill>
          <a:blip r:embed="rId3" cstate="print"/>
          <a:srcRect/>
          <a:stretch>
            <a:fillRect/>
          </a:stretch>
        </p:blipFill>
        <p:spPr bwMode="auto">
          <a:xfrm>
            <a:off x="5791200" y="4343400"/>
            <a:ext cx="1752600" cy="1916908"/>
          </a:xfrm>
          <a:prstGeom prst="rect">
            <a:avLst/>
          </a:prstGeom>
          <a:noFill/>
        </p:spPr>
      </p:pic>
    </p:spTree>
    <p:extLst>
      <p:ext uri="{BB962C8B-B14F-4D97-AF65-F5344CB8AC3E}">
        <p14:creationId xmlns:p14="http://schemas.microsoft.com/office/powerpoint/2010/main" val="2175491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Seahawks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94265" y="1600200"/>
            <a:ext cx="7772400" cy="1371600"/>
          </a:xfrm>
        </p:spPr>
        <p:txBody>
          <a:bodyPr/>
          <a:lstStyle/>
          <a:p>
            <a:r>
              <a:rPr lang="en-US" dirty="0" smtClean="0"/>
              <a:t>Separation is in the Preparation</a:t>
            </a:r>
            <a:endParaRPr lang="en-US" dirty="0"/>
          </a:p>
        </p:txBody>
      </p:sp>
      <p:pic>
        <p:nvPicPr>
          <p:cNvPr id="4" name="Seattle Seahawks 2013 Promo - _Separation by Preparation_.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199" y="2133600"/>
            <a:ext cx="5960533" cy="3352800"/>
          </a:xfrm>
          <a:prstGeom prst="rect">
            <a:avLst/>
          </a:prstGeom>
        </p:spPr>
      </p:pic>
      <p:sp>
        <p:nvSpPr>
          <p:cNvPr id="5" name="TextBox 4"/>
          <p:cNvSpPr txBox="1"/>
          <p:nvPr/>
        </p:nvSpPr>
        <p:spPr>
          <a:xfrm>
            <a:off x="1770089" y="5827692"/>
            <a:ext cx="7391400" cy="461665"/>
          </a:xfrm>
          <a:prstGeom prst="rect">
            <a:avLst/>
          </a:prstGeom>
          <a:noFill/>
        </p:spPr>
        <p:txBody>
          <a:bodyPr wrap="square" rtlCol="0">
            <a:spAutoFit/>
          </a:bodyPr>
          <a:lstStyle/>
          <a:p>
            <a:r>
              <a:rPr lang="en-US" sz="2400" b="1" dirty="0" smtClean="0">
                <a:solidFill>
                  <a:schemeClr val="accent1"/>
                </a:solidFill>
                <a:latin typeface="+mn-lt"/>
                <a:hlinkClick r:id="rId5"/>
              </a:rPr>
              <a:t>www.youtube.com/watch?v=Qlf7sN2p59s</a:t>
            </a:r>
            <a:endParaRPr lang="en-US" sz="2400" b="1" dirty="0">
              <a:solidFill>
                <a:schemeClr val="accent1"/>
              </a:solidFill>
              <a:latin typeface="+mn-lt"/>
            </a:endParaRPr>
          </a:p>
        </p:txBody>
      </p:sp>
    </p:spTree>
    <p:extLst>
      <p:ext uri="{BB962C8B-B14F-4D97-AF65-F5344CB8AC3E}">
        <p14:creationId xmlns:p14="http://schemas.microsoft.com/office/powerpoint/2010/main" val="2305851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457200"/>
            <a:ext cx="7772400" cy="1295400"/>
          </a:xfrm>
        </p:spPr>
        <p:txBody>
          <a:bodyPr/>
          <a:lstStyle/>
          <a:p>
            <a:pPr algn="ctr"/>
            <a:r>
              <a:rPr lang="en-US" dirty="0" smtClean="0">
                <a:solidFill>
                  <a:schemeClr val="accent1">
                    <a:lumMod val="60000"/>
                    <a:lumOff val="40000"/>
                  </a:schemeClr>
                </a:solidFill>
              </a:rPr>
              <a:t>What are the primary drivers of budget development?</a:t>
            </a:r>
            <a:r>
              <a:rPr lang="en-US" dirty="0" smtClean="0"/>
              <a:t/>
            </a:r>
            <a:br>
              <a:rPr lang="en-US" dirty="0" smtClean="0"/>
            </a:br>
            <a:endParaRPr lang="en-US" dirty="0" smtClean="0"/>
          </a:p>
        </p:txBody>
      </p:sp>
      <p:sp>
        <p:nvSpPr>
          <p:cNvPr id="47107" name="Rectangle 3"/>
          <p:cNvSpPr>
            <a:spLocks noGrp="1" noChangeArrowheads="1"/>
          </p:cNvSpPr>
          <p:nvPr>
            <p:ph idx="1"/>
          </p:nvPr>
        </p:nvSpPr>
        <p:spPr>
          <a:xfrm>
            <a:off x="685800" y="1676400"/>
            <a:ext cx="7772400" cy="2743200"/>
          </a:xfrm>
        </p:spPr>
        <p:txBody>
          <a:bodyPr/>
          <a:lstStyle/>
          <a:p>
            <a:r>
              <a:rPr lang="en-US" dirty="0" smtClean="0"/>
              <a:t>The Reserve Study.</a:t>
            </a:r>
          </a:p>
          <a:p>
            <a:r>
              <a:rPr lang="en-US" dirty="0" smtClean="0"/>
              <a:t>Current cash position.</a:t>
            </a:r>
          </a:p>
          <a:p>
            <a:r>
              <a:rPr lang="en-US" dirty="0" smtClean="0"/>
              <a:t>Last year’s budget performance.</a:t>
            </a:r>
          </a:p>
          <a:p>
            <a:r>
              <a:rPr lang="en-US" dirty="0" smtClean="0"/>
              <a:t>Next year’s increases.</a:t>
            </a:r>
          </a:p>
          <a:p>
            <a:r>
              <a:rPr lang="en-US" dirty="0" smtClean="0"/>
              <a:t>Trends from prior year’s budget performance. </a:t>
            </a:r>
          </a:p>
        </p:txBody>
      </p:sp>
      <p:pic>
        <p:nvPicPr>
          <p:cNvPr id="5" name="Picture 4" descr="76311450.gif"/>
          <p:cNvPicPr>
            <a:picLocks noChangeAspect="1"/>
          </p:cNvPicPr>
          <p:nvPr/>
        </p:nvPicPr>
        <p:blipFill>
          <a:blip r:embed="rId3" cstate="print"/>
          <a:srcRect t="28000" b="34000"/>
          <a:stretch>
            <a:fillRect/>
          </a:stretch>
        </p:blipFill>
        <p:spPr>
          <a:xfrm>
            <a:off x="2743200" y="4495800"/>
            <a:ext cx="3810000" cy="1447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Budget Tools</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2133600"/>
            <a:ext cx="7772400" cy="3048000"/>
          </a:xfrm>
        </p:spPr>
        <p:txBody>
          <a:bodyPr/>
          <a:lstStyle/>
          <a:p>
            <a:pPr>
              <a:lnSpc>
                <a:spcPct val="90000"/>
              </a:lnSpc>
            </a:pPr>
            <a:r>
              <a:rPr lang="en-US" dirty="0" smtClean="0"/>
              <a:t>General Ledger – year to date.</a:t>
            </a:r>
          </a:p>
          <a:p>
            <a:pPr>
              <a:lnSpc>
                <a:spcPct val="90000"/>
              </a:lnSpc>
            </a:pPr>
            <a:r>
              <a:rPr lang="en-US" dirty="0" smtClean="0"/>
              <a:t>Accounts Payable Report.</a:t>
            </a:r>
          </a:p>
          <a:p>
            <a:pPr>
              <a:lnSpc>
                <a:spcPct val="90000"/>
              </a:lnSpc>
            </a:pPr>
            <a:r>
              <a:rPr lang="en-US" dirty="0" smtClean="0"/>
              <a:t>Vendor History.</a:t>
            </a:r>
          </a:p>
          <a:p>
            <a:pPr>
              <a:lnSpc>
                <a:spcPct val="90000"/>
              </a:lnSpc>
            </a:pPr>
            <a:r>
              <a:rPr lang="en-US" dirty="0" smtClean="0"/>
              <a:t>Invoices.</a:t>
            </a:r>
          </a:p>
          <a:p>
            <a:pPr>
              <a:lnSpc>
                <a:spcPct val="90000"/>
              </a:lnSpc>
            </a:pPr>
            <a:r>
              <a:rPr lang="en-US" dirty="0" smtClean="0"/>
              <a:t>Balance Sheet.</a:t>
            </a:r>
          </a:p>
          <a:p>
            <a:pPr>
              <a:lnSpc>
                <a:spcPct val="90000"/>
              </a:lnSpc>
            </a:pPr>
            <a:r>
              <a:rPr lang="en-US" dirty="0" smtClean="0"/>
              <a:t>Income Statement.</a:t>
            </a:r>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795008"/>
            <a:ext cx="3240498" cy="214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Chart of Accounts</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2133600"/>
            <a:ext cx="7772400" cy="3581400"/>
          </a:xfrm>
        </p:spPr>
        <p:txBody>
          <a:bodyPr/>
          <a:lstStyle/>
          <a:p>
            <a:pPr>
              <a:lnSpc>
                <a:spcPct val="90000"/>
              </a:lnSpc>
            </a:pPr>
            <a:r>
              <a:rPr lang="en-US" sz="2400" dirty="0" smtClean="0"/>
              <a:t>An organized list of name and numbers of all accounts in an organization’s general ledger.  The number helps you locate the account.  The name describes the purpose of the account.</a:t>
            </a:r>
          </a:p>
          <a:p>
            <a:pPr>
              <a:lnSpc>
                <a:spcPct val="90000"/>
              </a:lnSpc>
            </a:pPr>
            <a:r>
              <a:rPr lang="en-US" sz="2400" dirty="0" smtClean="0"/>
              <a:t>Determine the chart of accounts for the budget.</a:t>
            </a:r>
          </a:p>
          <a:p>
            <a:pPr>
              <a:lnSpc>
                <a:spcPct val="90000"/>
              </a:lnSpc>
            </a:pPr>
            <a:r>
              <a:rPr lang="en-US" sz="2400" dirty="0" smtClean="0"/>
              <a:t>The chart of accounts will match the Income Statement.</a:t>
            </a:r>
          </a:p>
          <a:p>
            <a:pPr>
              <a:lnSpc>
                <a:spcPct val="90000"/>
              </a:lnSpc>
            </a:pPr>
            <a:r>
              <a:rPr lang="en-US" sz="2400" dirty="0" smtClean="0"/>
              <a:t>How detailed should it get?</a:t>
            </a:r>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4196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428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Typical Chart of Accounts</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2133600"/>
            <a:ext cx="7772400" cy="3581400"/>
          </a:xfrm>
        </p:spPr>
        <p:txBody>
          <a:bodyPr/>
          <a:lstStyle/>
          <a:p>
            <a:pPr marL="0" indent="0">
              <a:lnSpc>
                <a:spcPct val="90000"/>
              </a:lnSpc>
              <a:buNone/>
            </a:pPr>
            <a:r>
              <a:rPr lang="en-US" sz="2400" dirty="0"/>
              <a:t>Four digit numbers give you flexibility.</a:t>
            </a:r>
          </a:p>
          <a:p>
            <a:pPr marL="0" indent="0">
              <a:lnSpc>
                <a:spcPct val="90000"/>
              </a:lnSpc>
              <a:buNone/>
            </a:pPr>
            <a:r>
              <a:rPr lang="en-US" sz="2400" dirty="0"/>
              <a:t>1000’s – Assets</a:t>
            </a:r>
          </a:p>
          <a:p>
            <a:pPr marL="0" indent="0">
              <a:lnSpc>
                <a:spcPct val="90000"/>
              </a:lnSpc>
              <a:buNone/>
            </a:pPr>
            <a:r>
              <a:rPr lang="en-US" sz="2400" dirty="0"/>
              <a:t>2000’s – Liabilities</a:t>
            </a:r>
          </a:p>
          <a:p>
            <a:pPr marL="0" indent="0">
              <a:lnSpc>
                <a:spcPct val="90000"/>
              </a:lnSpc>
              <a:buNone/>
            </a:pPr>
            <a:r>
              <a:rPr lang="en-US" sz="2400" dirty="0"/>
              <a:t>3000’s – Income</a:t>
            </a:r>
          </a:p>
          <a:p>
            <a:pPr marL="0" indent="0">
              <a:lnSpc>
                <a:spcPct val="90000"/>
              </a:lnSpc>
              <a:buNone/>
            </a:pPr>
            <a:r>
              <a:rPr lang="en-US" sz="2400" dirty="0"/>
              <a:t>4000’s – Operating – administrative exp.</a:t>
            </a:r>
          </a:p>
          <a:p>
            <a:pPr marL="0" indent="0">
              <a:lnSpc>
                <a:spcPct val="90000"/>
              </a:lnSpc>
              <a:buNone/>
            </a:pPr>
            <a:r>
              <a:rPr lang="en-US" sz="2400" dirty="0"/>
              <a:t>5000’s – Operating – utilities exp.</a:t>
            </a:r>
          </a:p>
          <a:p>
            <a:pPr marL="0" indent="0">
              <a:lnSpc>
                <a:spcPct val="90000"/>
              </a:lnSpc>
              <a:buNone/>
            </a:pPr>
            <a:r>
              <a:rPr lang="en-US" sz="2400" dirty="0"/>
              <a:t>6,000 – Operating – Maintenance exp.</a:t>
            </a:r>
          </a:p>
          <a:p>
            <a:pPr marL="0" indent="0">
              <a:lnSpc>
                <a:spcPct val="90000"/>
              </a:lnSpc>
              <a:buNone/>
            </a:pPr>
            <a:r>
              <a:rPr lang="en-US" sz="2400" dirty="0"/>
              <a:t>7000’s – Reserve Expenses</a:t>
            </a:r>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spTree>
    <p:extLst>
      <p:ext uri="{BB962C8B-B14F-4D97-AF65-F5344CB8AC3E}">
        <p14:creationId xmlns:p14="http://schemas.microsoft.com/office/powerpoint/2010/main" val="18572802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609600"/>
            <a:ext cx="7772400" cy="1295400"/>
          </a:xfrm>
        </p:spPr>
        <p:txBody>
          <a:bodyPr/>
          <a:lstStyle/>
          <a:p>
            <a:pPr algn="ctr"/>
            <a:r>
              <a:rPr lang="en-US" dirty="0" smtClean="0">
                <a:solidFill>
                  <a:schemeClr val="accent1">
                    <a:lumMod val="60000"/>
                    <a:lumOff val="40000"/>
                  </a:schemeClr>
                </a:solidFill>
              </a:rPr>
              <a:t>Budget Preparation Step 1 – project actual income &amp; expenses</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2133600"/>
            <a:ext cx="7772400" cy="4343400"/>
          </a:xfrm>
        </p:spPr>
        <p:txBody>
          <a:bodyPr/>
          <a:lstStyle/>
          <a:p>
            <a:pPr>
              <a:lnSpc>
                <a:spcPct val="90000"/>
              </a:lnSpc>
            </a:pPr>
            <a:r>
              <a:rPr lang="en-US" sz="2200" dirty="0" smtClean="0"/>
              <a:t>Income – accrual or cash?</a:t>
            </a:r>
          </a:p>
          <a:p>
            <a:pPr>
              <a:lnSpc>
                <a:spcPct val="90000"/>
              </a:lnSpc>
            </a:pPr>
            <a:r>
              <a:rPr lang="en-US" sz="2200" dirty="0" smtClean="0"/>
              <a:t>Other Income – include other income – late fees, interest, etc.</a:t>
            </a:r>
          </a:p>
          <a:p>
            <a:pPr>
              <a:lnSpc>
                <a:spcPct val="90000"/>
              </a:lnSpc>
            </a:pPr>
            <a:r>
              <a:rPr lang="en-US" sz="2200" dirty="0" smtClean="0"/>
              <a:t>Include a year’s worth of billing cycles – monthly, semi monthly, quarterly?</a:t>
            </a:r>
          </a:p>
          <a:p>
            <a:pPr>
              <a:lnSpc>
                <a:spcPct val="90000"/>
              </a:lnSpc>
            </a:pPr>
            <a:r>
              <a:rPr lang="en-US" sz="2200" dirty="0" smtClean="0"/>
              <a:t>Explain </a:t>
            </a:r>
            <a:r>
              <a:rPr lang="en-US" sz="2200" dirty="0" smtClean="0"/>
              <a:t>significant </a:t>
            </a:r>
            <a:r>
              <a:rPr lang="en-US" sz="2200" dirty="0" smtClean="0"/>
              <a:t>positive and negative variances</a:t>
            </a:r>
          </a:p>
          <a:p>
            <a:pPr>
              <a:lnSpc>
                <a:spcPct val="90000"/>
              </a:lnSpc>
            </a:pPr>
            <a:r>
              <a:rPr lang="en-US" sz="2200" dirty="0" smtClean="0"/>
              <a:t>Invoices coded the correct GL.</a:t>
            </a:r>
          </a:p>
          <a:p>
            <a:pPr>
              <a:lnSpc>
                <a:spcPct val="90000"/>
              </a:lnSpc>
            </a:pPr>
            <a:r>
              <a:rPr lang="en-US" sz="2200" dirty="0" smtClean="0"/>
              <a:t>Reserve expenses must be equal to the reserve transfers</a:t>
            </a:r>
          </a:p>
          <a:p>
            <a:pPr>
              <a:lnSpc>
                <a:spcPct val="90000"/>
              </a:lnSpc>
            </a:pPr>
            <a:r>
              <a:rPr lang="en-US" sz="2200" dirty="0" smtClean="0"/>
              <a:t>List all reserve expenses.</a:t>
            </a:r>
          </a:p>
          <a:p>
            <a:pPr>
              <a:lnSpc>
                <a:spcPct val="90000"/>
              </a:lnSpc>
            </a:pPr>
            <a:r>
              <a:rPr lang="en-US" sz="2200" dirty="0" smtClean="0"/>
              <a:t>What is the budget surplus or deficit for the year?</a:t>
            </a:r>
          </a:p>
          <a:p>
            <a:pPr>
              <a:lnSpc>
                <a:spcPct val="90000"/>
              </a:lnSpc>
            </a:pPr>
            <a:r>
              <a:rPr lang="en-US" sz="2400" dirty="0"/>
              <a:t>What is an operating expense and reserve </a:t>
            </a:r>
            <a:r>
              <a:rPr lang="en-US" sz="2400" dirty="0" smtClean="0"/>
              <a:t>expense – list on bottom of budget after “Net Operating Cash”</a:t>
            </a:r>
            <a:endParaRPr lang="en-US" sz="2400" dirty="0"/>
          </a:p>
          <a:p>
            <a:pPr>
              <a:lnSpc>
                <a:spcPct val="90000"/>
              </a:lnSpc>
            </a:pPr>
            <a:endParaRPr lang="en-US" sz="2400" dirty="0" smtClean="0"/>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spTree>
    <p:extLst>
      <p:ext uri="{BB962C8B-B14F-4D97-AF65-F5344CB8AC3E}">
        <p14:creationId xmlns:p14="http://schemas.microsoft.com/office/powerpoint/2010/main" val="280561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609600"/>
            <a:ext cx="7772400" cy="1295400"/>
          </a:xfrm>
        </p:spPr>
        <p:txBody>
          <a:bodyPr/>
          <a:lstStyle/>
          <a:p>
            <a:pPr algn="ctr"/>
            <a:r>
              <a:rPr lang="en-US" dirty="0" smtClean="0">
                <a:solidFill>
                  <a:schemeClr val="accent1">
                    <a:lumMod val="60000"/>
                    <a:lumOff val="40000"/>
                  </a:schemeClr>
                </a:solidFill>
              </a:rPr>
              <a:t>Budget Preparation Step 2 – </a:t>
            </a:r>
            <a:br>
              <a:rPr lang="en-US" dirty="0" smtClean="0">
                <a:solidFill>
                  <a:schemeClr val="accent1">
                    <a:lumMod val="60000"/>
                    <a:lumOff val="40000"/>
                  </a:schemeClr>
                </a:solidFill>
              </a:rPr>
            </a:br>
            <a:r>
              <a:rPr lang="en-US" dirty="0" smtClean="0">
                <a:solidFill>
                  <a:schemeClr val="accent1">
                    <a:lumMod val="60000"/>
                    <a:lumOff val="40000"/>
                  </a:schemeClr>
                </a:solidFill>
              </a:rPr>
              <a:t>prepare new budget</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2133600"/>
            <a:ext cx="7772400" cy="4572000"/>
          </a:xfrm>
        </p:spPr>
        <p:txBody>
          <a:bodyPr>
            <a:normAutofit fontScale="92500" lnSpcReduction="20000"/>
          </a:bodyPr>
          <a:lstStyle/>
          <a:p>
            <a:pPr>
              <a:lnSpc>
                <a:spcPct val="90000"/>
              </a:lnSpc>
            </a:pPr>
            <a:r>
              <a:rPr lang="en-US" sz="2400" dirty="0" smtClean="0"/>
              <a:t>Income – accrual or cash?</a:t>
            </a:r>
          </a:p>
          <a:p>
            <a:pPr>
              <a:lnSpc>
                <a:spcPct val="90000"/>
              </a:lnSpc>
            </a:pPr>
            <a:r>
              <a:rPr lang="en-US" sz="2400" dirty="0" smtClean="0"/>
              <a:t>Don’t use other income that is not predictable and guaranteed to balance the budget</a:t>
            </a:r>
          </a:p>
          <a:p>
            <a:pPr>
              <a:lnSpc>
                <a:spcPct val="90000"/>
              </a:lnSpc>
            </a:pPr>
            <a:r>
              <a:rPr lang="en-US" sz="2400" dirty="0" smtClean="0"/>
              <a:t>Reserve Contribution – use what is recommended in the reserve study as the starting point.</a:t>
            </a:r>
          </a:p>
          <a:p>
            <a:pPr>
              <a:lnSpc>
                <a:spcPct val="90000"/>
              </a:lnSpc>
            </a:pPr>
            <a:r>
              <a:rPr lang="en-US" sz="2400" dirty="0" smtClean="0"/>
              <a:t>Calculate Operating Expenses – zero base, historical trend, hybrid, contract increases, inflationary increases – utilities.</a:t>
            </a:r>
          </a:p>
          <a:p>
            <a:pPr>
              <a:lnSpc>
                <a:spcPct val="90000"/>
              </a:lnSpc>
            </a:pPr>
            <a:r>
              <a:rPr lang="en-US" sz="2400" dirty="0" smtClean="0"/>
              <a:t>Discretionary expenses vs. fixed expenses</a:t>
            </a:r>
            <a:r>
              <a:rPr lang="en-US" sz="2400" dirty="0" smtClean="0"/>
              <a:t>.  Most expenses are fixed for the most part.</a:t>
            </a:r>
            <a:endParaRPr lang="en-US" sz="2400" dirty="0" smtClean="0"/>
          </a:p>
          <a:p>
            <a:pPr>
              <a:lnSpc>
                <a:spcPct val="90000"/>
              </a:lnSpc>
            </a:pPr>
            <a:r>
              <a:rPr lang="en-US" sz="2400" dirty="0" smtClean="0"/>
              <a:t>Reduce  </a:t>
            </a:r>
            <a:r>
              <a:rPr lang="en-US" sz="2400" dirty="0" smtClean="0"/>
              <a:t>expenses </a:t>
            </a:r>
            <a:r>
              <a:rPr lang="en-US" sz="2400" dirty="0" smtClean="0"/>
              <a:t> if possible– </a:t>
            </a:r>
            <a:r>
              <a:rPr lang="en-US" sz="2400" dirty="0" err="1" smtClean="0"/>
              <a:t>i.e</a:t>
            </a:r>
            <a:r>
              <a:rPr lang="en-US" sz="2400" dirty="0" smtClean="0"/>
              <a:t> earthquake </a:t>
            </a:r>
            <a:r>
              <a:rPr lang="en-US" sz="2400" dirty="0" smtClean="0"/>
              <a:t>insurance, save on electric by changing light bulbs.</a:t>
            </a:r>
          </a:p>
          <a:p>
            <a:pPr>
              <a:lnSpc>
                <a:spcPct val="90000"/>
              </a:lnSpc>
            </a:pPr>
            <a:r>
              <a:rPr lang="en-US" sz="2400" dirty="0" smtClean="0"/>
              <a:t>Solicit bid estimates for planned projects.</a:t>
            </a:r>
          </a:p>
          <a:p>
            <a:pPr>
              <a:lnSpc>
                <a:spcPct val="90000"/>
              </a:lnSpc>
            </a:pPr>
            <a:r>
              <a:rPr lang="en-US" sz="2400" dirty="0" smtClean="0"/>
              <a:t>Consult with insurance broker </a:t>
            </a:r>
            <a:r>
              <a:rPr lang="en-US" sz="2400" dirty="0" smtClean="0"/>
              <a:t>for changes </a:t>
            </a:r>
            <a:r>
              <a:rPr lang="en-US" sz="2400" dirty="0" smtClean="0"/>
              <a:t>in </a:t>
            </a:r>
            <a:r>
              <a:rPr lang="en-US" sz="2400" dirty="0" smtClean="0"/>
              <a:t>the insurance premium.</a:t>
            </a:r>
            <a:endParaRPr lang="en-US" sz="2400" dirty="0" smtClean="0"/>
          </a:p>
          <a:p>
            <a:pPr>
              <a:lnSpc>
                <a:spcPct val="90000"/>
              </a:lnSpc>
            </a:pPr>
            <a:endParaRPr lang="en-US" sz="2400" dirty="0" smtClean="0"/>
          </a:p>
          <a:p>
            <a:pPr>
              <a:lnSpc>
                <a:spcPct val="90000"/>
              </a:lnSpc>
            </a:pPr>
            <a:endParaRPr lang="en-US" sz="2400" dirty="0" smtClean="0"/>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spTree>
    <p:extLst>
      <p:ext uri="{BB962C8B-B14F-4D97-AF65-F5344CB8AC3E}">
        <p14:creationId xmlns:p14="http://schemas.microsoft.com/office/powerpoint/2010/main" val="2517845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609600"/>
            <a:ext cx="7772400" cy="1295400"/>
          </a:xfrm>
        </p:spPr>
        <p:txBody>
          <a:bodyPr/>
          <a:lstStyle/>
          <a:p>
            <a:pPr algn="ctr"/>
            <a:r>
              <a:rPr lang="en-US" dirty="0" smtClean="0">
                <a:solidFill>
                  <a:schemeClr val="accent1">
                    <a:lumMod val="60000"/>
                    <a:lumOff val="40000"/>
                  </a:schemeClr>
                </a:solidFill>
              </a:rPr>
              <a:t>Budget Preparation Step 2 </a:t>
            </a:r>
            <a:r>
              <a:rPr lang="en-US" dirty="0" err="1" smtClean="0">
                <a:solidFill>
                  <a:schemeClr val="accent1">
                    <a:lumMod val="60000"/>
                    <a:lumOff val="40000"/>
                  </a:schemeClr>
                </a:solidFill>
              </a:rPr>
              <a:t>Cont</a:t>
            </a:r>
            <a:r>
              <a:rPr lang="en-US" dirty="0" smtClean="0">
                <a:solidFill>
                  <a:schemeClr val="accent1">
                    <a:lumMod val="60000"/>
                    <a:lumOff val="40000"/>
                  </a:schemeClr>
                </a:solidFill>
              </a:rPr>
              <a:t> – </a:t>
            </a:r>
            <a:br>
              <a:rPr lang="en-US" dirty="0" smtClean="0">
                <a:solidFill>
                  <a:schemeClr val="accent1">
                    <a:lumMod val="60000"/>
                    <a:lumOff val="40000"/>
                  </a:schemeClr>
                </a:solidFill>
              </a:rPr>
            </a:br>
            <a:r>
              <a:rPr lang="en-US" dirty="0" smtClean="0">
                <a:solidFill>
                  <a:schemeClr val="accent1">
                    <a:lumMod val="60000"/>
                    <a:lumOff val="40000"/>
                  </a:schemeClr>
                </a:solidFill>
              </a:rPr>
              <a:t>prepare new budget</a:t>
            </a:r>
            <a:endParaRPr lang="en-US" b="0" i="1" dirty="0" smtClean="0">
              <a:solidFill>
                <a:schemeClr val="accent1">
                  <a:lumMod val="60000"/>
                  <a:lumOff val="40000"/>
                </a:schemeClr>
              </a:solidFill>
            </a:endParaRPr>
          </a:p>
        </p:txBody>
      </p:sp>
      <p:sp>
        <p:nvSpPr>
          <p:cNvPr id="51203" name="Rectangle 3"/>
          <p:cNvSpPr>
            <a:spLocks noGrp="1" noChangeArrowheads="1"/>
          </p:cNvSpPr>
          <p:nvPr>
            <p:ph type="body" sz="half" idx="1"/>
          </p:nvPr>
        </p:nvSpPr>
        <p:spPr>
          <a:xfrm>
            <a:off x="685800" y="1981200"/>
            <a:ext cx="7772400" cy="4495800"/>
          </a:xfrm>
        </p:spPr>
        <p:txBody>
          <a:bodyPr>
            <a:normAutofit lnSpcReduction="10000"/>
          </a:bodyPr>
          <a:lstStyle/>
          <a:p>
            <a:pPr>
              <a:lnSpc>
                <a:spcPct val="90000"/>
              </a:lnSpc>
            </a:pPr>
            <a:r>
              <a:rPr lang="en-US" sz="2400" dirty="0" smtClean="0"/>
              <a:t>Include budget surplus or deficit in new budget.  Surplus reduces assessment and deficit inflates the dues.</a:t>
            </a:r>
          </a:p>
          <a:p>
            <a:pPr>
              <a:lnSpc>
                <a:spcPct val="90000"/>
              </a:lnSpc>
            </a:pPr>
            <a:r>
              <a:rPr lang="en-US" sz="2400" dirty="0" smtClean="0"/>
              <a:t>Include “Bad Debt” – how much?</a:t>
            </a:r>
          </a:p>
          <a:p>
            <a:pPr>
              <a:lnSpc>
                <a:spcPct val="90000"/>
              </a:lnSpc>
            </a:pPr>
            <a:r>
              <a:rPr lang="en-US" sz="2400" dirty="0" smtClean="0"/>
              <a:t>Review recommended reserve expenses not completed in current year, scheduled in the new year, and possible reserve expenses needed but not planned.</a:t>
            </a:r>
          </a:p>
          <a:p>
            <a:pPr>
              <a:lnSpc>
                <a:spcPct val="90000"/>
              </a:lnSpc>
            </a:pPr>
            <a:r>
              <a:rPr lang="en-US" sz="2400" dirty="0" smtClean="0"/>
              <a:t>Evaluate Retained Earnings: Accrued Income – Reserve Contribution = Retained Earnings.  </a:t>
            </a:r>
            <a:r>
              <a:rPr lang="en-US" sz="2400" u="sng" dirty="0" smtClean="0"/>
              <a:t>CAI – recommends 1-3 months of operating expenses.</a:t>
            </a:r>
          </a:p>
          <a:p>
            <a:pPr>
              <a:lnSpc>
                <a:spcPct val="90000"/>
              </a:lnSpc>
            </a:pPr>
            <a:r>
              <a:rPr lang="en-US" sz="2400" dirty="0" smtClean="0"/>
              <a:t>Evaluate Cash Flow – items that affect cash flow – spending more than income in prior years and receivables.</a:t>
            </a:r>
          </a:p>
          <a:p>
            <a:pPr>
              <a:lnSpc>
                <a:spcPct val="90000"/>
              </a:lnSpc>
            </a:pPr>
            <a:endParaRPr lang="en-US" sz="2400" dirty="0" smtClean="0"/>
          </a:p>
          <a:p>
            <a:pPr>
              <a:lnSpc>
                <a:spcPct val="90000"/>
              </a:lnSpc>
            </a:pPr>
            <a:endParaRPr lang="en-US" sz="2400" dirty="0" smtClean="0"/>
          </a:p>
          <a:p>
            <a:pPr marL="0" indent="0">
              <a:lnSpc>
                <a:spcPct val="90000"/>
              </a:lnSpc>
              <a:buNone/>
            </a:pPr>
            <a:endParaRPr lang="en-US" sz="2400" dirty="0" smtClean="0"/>
          </a:p>
          <a:p>
            <a:pPr>
              <a:lnSpc>
                <a:spcPct val="90000"/>
              </a:lnSpc>
            </a:pPr>
            <a:endParaRPr lang="en-US" sz="2400" dirty="0" smtClean="0"/>
          </a:p>
          <a:p>
            <a:pPr>
              <a:lnSpc>
                <a:spcPct val="90000"/>
              </a:lnSpc>
            </a:pPr>
            <a:endParaRPr lang="en-US" sz="2000" dirty="0" smtClean="0"/>
          </a:p>
        </p:txBody>
      </p:sp>
    </p:spTree>
    <p:extLst>
      <p:ext uri="{BB962C8B-B14F-4D97-AF65-F5344CB8AC3E}">
        <p14:creationId xmlns:p14="http://schemas.microsoft.com/office/powerpoint/2010/main" val="1160406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en-US" dirty="0" smtClean="0">
                <a:solidFill>
                  <a:schemeClr val="accent1">
                    <a:lumMod val="60000"/>
                    <a:lumOff val="40000"/>
                  </a:schemeClr>
                </a:solidFill>
              </a:rPr>
              <a:t>Who we are</a:t>
            </a:r>
          </a:p>
        </p:txBody>
      </p:sp>
      <p:sp>
        <p:nvSpPr>
          <p:cNvPr id="5123" name="Rectangle 3"/>
          <p:cNvSpPr>
            <a:spLocks noGrp="1" noChangeArrowheads="1"/>
          </p:cNvSpPr>
          <p:nvPr>
            <p:ph idx="1"/>
          </p:nvPr>
        </p:nvSpPr>
        <p:spPr/>
        <p:txBody>
          <a:bodyPr/>
          <a:lstStyle/>
          <a:p>
            <a:pPr eaLnBrk="1" hangingPunct="1"/>
            <a:r>
              <a:rPr lang="en-US" sz="2400" b="1" dirty="0" smtClean="0"/>
              <a:t>Catherine Kuhn, CPA</a:t>
            </a:r>
            <a:r>
              <a:rPr lang="en-US" sz="2400" i="1" dirty="0" smtClean="0"/>
              <a:t>, manages the Bellevue office of Cagianut &amp; Company, CPA, which is devoted exclusively to serving the financial needs of close to 800 Community Associations in Washington.  C&amp;C has over 20 years of experience in serving Community Associations. </a:t>
            </a:r>
          </a:p>
        </p:txBody>
      </p:sp>
      <p:pic>
        <p:nvPicPr>
          <p:cNvPr id="6" name="Picture 6" descr="https://encrypted-tbn1.gstatic.com/images?q=tbn:ANd9GcSf9QrEGrVfdl0aPntU9h_8zhVF1dLdh75z_4XXFAsLqb2AMOFKRby_1wo">
            <a:hlinkClick r:id="rId3"/>
          </p:cNvPr>
          <p:cNvPicPr>
            <a:picLocks noChangeAspect="1" noChangeArrowheads="1"/>
          </p:cNvPicPr>
          <p:nvPr/>
        </p:nvPicPr>
        <p:blipFill>
          <a:blip r:embed="rId4" cstate="print"/>
          <a:srcRect/>
          <a:stretch>
            <a:fillRect/>
          </a:stretch>
        </p:blipFill>
        <p:spPr bwMode="auto">
          <a:xfrm>
            <a:off x="6172200" y="4267200"/>
            <a:ext cx="1981200" cy="1981201"/>
          </a:xfrm>
          <a:prstGeom prst="rect">
            <a:avLst/>
          </a:prstGeom>
          <a:noFill/>
        </p:spPr>
      </p:pic>
      <p:pic>
        <p:nvPicPr>
          <p:cNvPr id="7" name="Picture 8" descr="http://www.hoacpa.com/images/cathygayle.jpg"/>
          <p:cNvPicPr>
            <a:picLocks noChangeAspect="1" noChangeArrowheads="1"/>
          </p:cNvPicPr>
          <p:nvPr/>
        </p:nvPicPr>
        <p:blipFill>
          <a:blip r:embed="rId5" cstate="print"/>
          <a:srcRect l="7407" t="10256" r="55555" b="48718"/>
          <a:stretch>
            <a:fillRect/>
          </a:stretch>
        </p:blipFill>
        <p:spPr bwMode="auto">
          <a:xfrm>
            <a:off x="6725170" y="4267200"/>
            <a:ext cx="698500" cy="8382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Zero-Base Line Items</a:t>
            </a:r>
            <a:endParaRPr lang="en-US" dirty="0"/>
          </a:p>
        </p:txBody>
      </p:sp>
      <p:sp>
        <p:nvSpPr>
          <p:cNvPr id="3" name="Content Placeholder 2"/>
          <p:cNvSpPr>
            <a:spLocks noGrp="1"/>
          </p:cNvSpPr>
          <p:nvPr>
            <p:ph idx="1"/>
          </p:nvPr>
        </p:nvSpPr>
        <p:spPr>
          <a:xfrm>
            <a:off x="685800" y="1981200"/>
            <a:ext cx="7772400" cy="2895600"/>
          </a:xfrm>
        </p:spPr>
        <p:txBody>
          <a:bodyPr>
            <a:normAutofit/>
          </a:bodyPr>
          <a:lstStyle/>
          <a:p>
            <a:r>
              <a:rPr lang="en-US" dirty="0"/>
              <a:t>Assumes $0.00 as a starting </a:t>
            </a:r>
            <a:r>
              <a:rPr lang="en-US" dirty="0" smtClean="0"/>
              <a:t>point.</a:t>
            </a:r>
            <a:endParaRPr lang="en-US" dirty="0"/>
          </a:p>
          <a:p>
            <a:endParaRPr lang="en-US" dirty="0"/>
          </a:p>
          <a:p>
            <a:r>
              <a:rPr lang="en-US" dirty="0" smtClean="0"/>
              <a:t>The numbers are justified or backed up by a contract amount or assumption.</a:t>
            </a:r>
            <a:endParaRPr lang="en-US" dirty="0"/>
          </a:p>
          <a:p>
            <a:endParaRPr lang="en-US" dirty="0"/>
          </a:p>
        </p:txBody>
      </p:sp>
    </p:spTree>
    <p:extLst>
      <p:ext uri="{BB962C8B-B14F-4D97-AF65-F5344CB8AC3E}">
        <p14:creationId xmlns:p14="http://schemas.microsoft.com/office/powerpoint/2010/main" val="925672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60000"/>
                    <a:lumOff val="40000"/>
                  </a:schemeClr>
                </a:solidFill>
              </a:rPr>
              <a:t>Historical Trend </a:t>
            </a:r>
            <a:r>
              <a:rPr lang="en-US" dirty="0" smtClean="0">
                <a:solidFill>
                  <a:schemeClr val="accent1">
                    <a:lumMod val="60000"/>
                    <a:lumOff val="40000"/>
                  </a:schemeClr>
                </a:solidFill>
              </a:rPr>
              <a:t>Items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3124200"/>
          </a:xfrm>
        </p:spPr>
        <p:txBody>
          <a:bodyPr>
            <a:normAutofit/>
          </a:bodyPr>
          <a:lstStyle/>
          <a:p>
            <a:r>
              <a:rPr lang="en-US" dirty="0"/>
              <a:t>Uses the prior expenses </a:t>
            </a:r>
            <a:r>
              <a:rPr lang="en-US" dirty="0" smtClean="0"/>
              <a:t>history of </a:t>
            </a:r>
            <a:r>
              <a:rPr lang="en-US" dirty="0"/>
              <a:t>the Association to predict the expenses for the </a:t>
            </a:r>
            <a:r>
              <a:rPr lang="en-US" dirty="0" smtClean="0"/>
              <a:t>future.</a:t>
            </a:r>
            <a:endParaRPr lang="en-US" dirty="0"/>
          </a:p>
          <a:p>
            <a:endParaRPr lang="en-US" dirty="0"/>
          </a:p>
          <a:p>
            <a:r>
              <a:rPr lang="en-US" dirty="0"/>
              <a:t>Older Associations have more history, resulting in increasingly accurate </a:t>
            </a:r>
            <a:r>
              <a:rPr lang="en-US" dirty="0" smtClean="0"/>
              <a:t>budgets.</a:t>
            </a:r>
            <a:endParaRPr lang="en-US" dirty="0"/>
          </a:p>
          <a:p>
            <a:endParaRPr lang="en-US" dirty="0"/>
          </a:p>
        </p:txBody>
      </p:sp>
    </p:spTree>
    <p:extLst>
      <p:ext uri="{BB962C8B-B14F-4D97-AF65-F5344CB8AC3E}">
        <p14:creationId xmlns:p14="http://schemas.microsoft.com/office/powerpoint/2010/main" val="2126492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Would you use zero base, historical, or hybrid to calculate?</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numCol="2"/>
          <a:lstStyle/>
          <a:p>
            <a:r>
              <a:rPr lang="en-US" dirty="0"/>
              <a:t>Mgmt Fee</a:t>
            </a:r>
          </a:p>
          <a:p>
            <a:r>
              <a:rPr lang="en-US" dirty="0"/>
              <a:t>Audit</a:t>
            </a:r>
          </a:p>
          <a:p>
            <a:r>
              <a:rPr lang="en-US" dirty="0"/>
              <a:t>Insurance</a:t>
            </a:r>
          </a:p>
          <a:p>
            <a:r>
              <a:rPr lang="en-US" dirty="0"/>
              <a:t>Legal</a:t>
            </a:r>
          </a:p>
          <a:p>
            <a:r>
              <a:rPr lang="en-US" dirty="0"/>
              <a:t>Electric</a:t>
            </a:r>
          </a:p>
          <a:p>
            <a:r>
              <a:rPr lang="en-US" dirty="0"/>
              <a:t>Water/sewer</a:t>
            </a:r>
          </a:p>
          <a:p>
            <a:r>
              <a:rPr lang="en-US" dirty="0"/>
              <a:t>Garbage</a:t>
            </a:r>
          </a:p>
          <a:p>
            <a:r>
              <a:rPr lang="en-US" dirty="0"/>
              <a:t>Irrigation</a:t>
            </a:r>
          </a:p>
          <a:p>
            <a:r>
              <a:rPr lang="en-US" dirty="0"/>
              <a:t>Building Maintenance</a:t>
            </a:r>
          </a:p>
          <a:p>
            <a:r>
              <a:rPr lang="en-US" dirty="0" smtClean="0"/>
              <a:t>Landscaping</a:t>
            </a:r>
          </a:p>
          <a:p>
            <a:r>
              <a:rPr lang="en-US" dirty="0" smtClean="0"/>
              <a:t>Landscape other</a:t>
            </a:r>
            <a:endParaRPr lang="en-US" dirty="0"/>
          </a:p>
          <a:p>
            <a:r>
              <a:rPr lang="en-US" dirty="0"/>
              <a:t>Fire and Safety</a:t>
            </a:r>
          </a:p>
          <a:p>
            <a:r>
              <a:rPr lang="en-US" dirty="0"/>
              <a:t>Exterior </a:t>
            </a:r>
            <a:r>
              <a:rPr lang="en-US" dirty="0" smtClean="0"/>
              <a:t>Cleaning.</a:t>
            </a:r>
            <a:endParaRPr lang="en-US" dirty="0"/>
          </a:p>
        </p:txBody>
      </p:sp>
    </p:spTree>
    <p:extLst>
      <p:ext uri="{BB962C8B-B14F-4D97-AF65-F5344CB8AC3E}">
        <p14:creationId xmlns:p14="http://schemas.microsoft.com/office/powerpoint/2010/main" val="53997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60000"/>
                    <a:lumOff val="40000"/>
                  </a:schemeClr>
                </a:solidFill>
              </a:rPr>
              <a:t>Budget </a:t>
            </a:r>
            <a:r>
              <a:rPr lang="en-US" dirty="0" smtClean="0">
                <a:solidFill>
                  <a:schemeClr val="accent1">
                    <a:lumMod val="60000"/>
                    <a:lumOff val="40000"/>
                  </a:schemeClr>
                </a:solidFill>
              </a:rPr>
              <a:t>Preparation Step </a:t>
            </a:r>
            <a:r>
              <a:rPr lang="en-US" dirty="0">
                <a:solidFill>
                  <a:schemeClr val="accent1">
                    <a:lumMod val="60000"/>
                    <a:lumOff val="40000"/>
                  </a:schemeClr>
                </a:solidFill>
              </a:rPr>
              <a:t>2 </a:t>
            </a:r>
            <a:r>
              <a:rPr lang="en-US" dirty="0" smtClean="0">
                <a:solidFill>
                  <a:schemeClr val="accent1">
                    <a:lumMod val="60000"/>
                    <a:lumOff val="40000"/>
                  </a:schemeClr>
                </a:solidFill>
              </a:rPr>
              <a:t> </a:t>
            </a:r>
            <a:r>
              <a:rPr lang="en-US" dirty="0" err="1" smtClean="0">
                <a:solidFill>
                  <a:schemeClr val="accent1">
                    <a:lumMod val="60000"/>
                    <a:lumOff val="40000"/>
                  </a:schemeClr>
                </a:solidFill>
              </a:rPr>
              <a:t>Cont</a:t>
            </a:r>
            <a:r>
              <a:rPr lang="en-US" dirty="0" smtClean="0">
                <a:solidFill>
                  <a:schemeClr val="accent1">
                    <a:lumMod val="60000"/>
                    <a:lumOff val="40000"/>
                  </a:schemeClr>
                </a:solidFill>
              </a:rPr>
              <a:t> – </a:t>
            </a:r>
            <a:r>
              <a:rPr lang="en-US" dirty="0">
                <a:solidFill>
                  <a:schemeClr val="accent1">
                    <a:lumMod val="60000"/>
                    <a:lumOff val="40000"/>
                  </a:schemeClr>
                </a:solidFill>
              </a:rPr>
              <a:t>prepare new budget</a:t>
            </a:r>
            <a:r>
              <a:rPr lang="en-US" dirty="0" smtClean="0">
                <a:solidFill>
                  <a:schemeClr val="accent1">
                    <a:lumMod val="60000"/>
                    <a:lumOff val="40000"/>
                  </a:schemeClr>
                </a:solidFill>
              </a:rPr>
              <a:t>?</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numCol="1"/>
          <a:lstStyle/>
          <a:p>
            <a:r>
              <a:rPr lang="en-US" dirty="0" smtClean="0"/>
              <a:t>The most effective approach is to use all three methods to calculate the new numbers.</a:t>
            </a:r>
          </a:p>
          <a:p>
            <a:r>
              <a:rPr lang="en-US" dirty="0" smtClean="0"/>
              <a:t>Budget Notes – how detailed to get?  Be able to justify all numbers regardless of method, more details may require a separate sheet, be concise, break down fixed amounts vs. variable.</a:t>
            </a:r>
          </a:p>
          <a:p>
            <a:r>
              <a:rPr lang="en-US" dirty="0"/>
              <a:t>A</a:t>
            </a:r>
            <a:r>
              <a:rPr lang="en-US" dirty="0" smtClean="0"/>
              <a:t>ssume the reader of the budget knows nothing about the association.</a:t>
            </a:r>
          </a:p>
        </p:txBody>
      </p:sp>
    </p:spTree>
    <p:extLst>
      <p:ext uri="{BB962C8B-B14F-4D97-AF65-F5344CB8AC3E}">
        <p14:creationId xmlns:p14="http://schemas.microsoft.com/office/powerpoint/2010/main" val="1204584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60000"/>
                    <a:lumOff val="40000"/>
                  </a:schemeClr>
                </a:solidFill>
              </a:rPr>
              <a:t>Budget Preparation</a:t>
            </a:r>
            <a:br>
              <a:rPr lang="en-US" dirty="0">
                <a:solidFill>
                  <a:schemeClr val="accent1">
                    <a:lumMod val="60000"/>
                    <a:lumOff val="40000"/>
                  </a:schemeClr>
                </a:solidFill>
              </a:rPr>
            </a:br>
            <a:r>
              <a:rPr lang="en-US" dirty="0">
                <a:solidFill>
                  <a:schemeClr val="accent1">
                    <a:lumMod val="60000"/>
                    <a:lumOff val="40000"/>
                  </a:schemeClr>
                </a:solidFill>
              </a:rPr>
              <a:t>Step 2 – prepare new budget</a:t>
            </a:r>
            <a:r>
              <a:rPr lang="en-US" dirty="0" smtClean="0">
                <a:solidFill>
                  <a:schemeClr val="accent1">
                    <a:lumMod val="60000"/>
                    <a:lumOff val="40000"/>
                  </a:schemeClr>
                </a:solidFill>
              </a:rPr>
              <a:t>?</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numCol="1"/>
          <a:lstStyle/>
          <a:p>
            <a:r>
              <a:rPr lang="en-US" dirty="0" smtClean="0"/>
              <a:t>Breakdown the annual numbers into monthly amounts.</a:t>
            </a:r>
          </a:p>
          <a:p>
            <a:r>
              <a:rPr lang="en-US" dirty="0" smtClean="0"/>
              <a:t>Cuts down on variances (artificial variances).</a:t>
            </a:r>
          </a:p>
          <a:p>
            <a:r>
              <a:rPr lang="en-US" dirty="0" smtClean="0"/>
              <a:t>Takes into account seasonal changes.</a:t>
            </a:r>
          </a:p>
          <a:p>
            <a:r>
              <a:rPr lang="en-US" dirty="0" smtClean="0"/>
              <a:t>Matches budget with reality.</a:t>
            </a:r>
          </a:p>
        </p:txBody>
      </p:sp>
    </p:spTree>
    <p:extLst>
      <p:ext uri="{BB962C8B-B14F-4D97-AF65-F5344CB8AC3E}">
        <p14:creationId xmlns:p14="http://schemas.microsoft.com/office/powerpoint/2010/main" val="2047072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60000"/>
                    <a:lumOff val="40000"/>
                  </a:schemeClr>
                </a:solidFill>
              </a:rPr>
              <a:t>Budget </a:t>
            </a:r>
            <a:r>
              <a:rPr lang="en-US" dirty="0" smtClean="0">
                <a:solidFill>
                  <a:schemeClr val="accent1">
                    <a:lumMod val="60000"/>
                    <a:lumOff val="40000"/>
                  </a:schemeClr>
                </a:solidFill>
              </a:rPr>
              <a:t>Preparation – final step?</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4800600"/>
          </a:xfrm>
        </p:spPr>
        <p:txBody>
          <a:bodyPr numCol="1"/>
          <a:lstStyle/>
          <a:p>
            <a:r>
              <a:rPr lang="en-US" sz="2400" dirty="0" smtClean="0"/>
              <a:t>Calculate dues increase to balance the budget.</a:t>
            </a:r>
          </a:p>
          <a:p>
            <a:r>
              <a:rPr lang="en-US" sz="2400" dirty="0" smtClean="0"/>
              <a:t>Is there a cap on the increase amount?</a:t>
            </a:r>
          </a:p>
          <a:p>
            <a:r>
              <a:rPr lang="en-US" sz="2400" dirty="0" smtClean="0"/>
              <a:t>My experience </a:t>
            </a:r>
            <a:r>
              <a:rPr lang="en-US" sz="2400" dirty="0" smtClean="0"/>
              <a:t>is that increases </a:t>
            </a:r>
            <a:r>
              <a:rPr lang="en-US" sz="2400" dirty="0" smtClean="0"/>
              <a:t>over time will average approx. 3% a year.</a:t>
            </a:r>
          </a:p>
          <a:p>
            <a:r>
              <a:rPr lang="en-US" sz="2400" dirty="0" smtClean="0"/>
              <a:t>Adopt a policy to increase dues based on a CPI – minimum increase?</a:t>
            </a:r>
          </a:p>
          <a:p>
            <a:r>
              <a:rPr lang="en-US" sz="2400" dirty="0" smtClean="0"/>
              <a:t>It is not a “badge of  honor” to keep the dues flat.  The “good” board today will become the “bad” board later – 5 years.</a:t>
            </a:r>
          </a:p>
        </p:txBody>
      </p:sp>
    </p:spTree>
    <p:extLst>
      <p:ext uri="{BB962C8B-B14F-4D97-AF65-F5344CB8AC3E}">
        <p14:creationId xmlns:p14="http://schemas.microsoft.com/office/powerpoint/2010/main" val="45725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Budget Development:</a:t>
            </a:r>
            <a:r>
              <a:rPr lang="en-US" dirty="0" smtClean="0"/>
              <a:t/>
            </a:r>
            <a:br>
              <a:rPr lang="en-US" dirty="0" smtClean="0"/>
            </a:br>
            <a:endParaRPr lang="en-US" dirty="0" smtClean="0"/>
          </a:p>
        </p:txBody>
      </p:sp>
      <p:sp>
        <p:nvSpPr>
          <p:cNvPr id="59395" name="Rectangle 3"/>
          <p:cNvSpPr>
            <a:spLocks noGrp="1" noChangeArrowheads="1"/>
          </p:cNvSpPr>
          <p:nvPr>
            <p:ph type="body" sz="half" idx="1"/>
          </p:nvPr>
        </p:nvSpPr>
        <p:spPr/>
        <p:txBody>
          <a:bodyPr/>
          <a:lstStyle/>
          <a:p>
            <a:pPr algn="ctr">
              <a:buFontTx/>
              <a:buNone/>
            </a:pPr>
            <a:r>
              <a:rPr lang="en-US" sz="3200" smtClean="0"/>
              <a:t>Questions?</a:t>
            </a:r>
          </a:p>
        </p:txBody>
      </p:sp>
      <p:pic>
        <p:nvPicPr>
          <p:cNvPr id="5" name="Picture 4"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pic>
        <p:nvPicPr>
          <p:cNvPr id="160770" name="Picture 2" descr="https://encrypted-tbn3.gstatic.com/images?q=tbn:ANd9GcSQk6UBF6BKKgxI4EEPPRysZU9a8qi531irCO4s4KBN5npf5ixe"/>
          <p:cNvPicPr>
            <a:picLocks noChangeAspect="1" noChangeArrowheads="1"/>
          </p:cNvPicPr>
          <p:nvPr/>
        </p:nvPicPr>
        <p:blipFill>
          <a:blip r:embed="rId4" cstate="print"/>
          <a:srcRect/>
          <a:stretch>
            <a:fillRect/>
          </a:stretch>
        </p:blipFill>
        <p:spPr bwMode="auto">
          <a:xfrm>
            <a:off x="2590800" y="2895600"/>
            <a:ext cx="3810000" cy="285382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609600"/>
            <a:ext cx="7772400" cy="1219200"/>
          </a:xfrm>
        </p:spPr>
        <p:txBody>
          <a:bodyPr/>
          <a:lstStyle/>
          <a:p>
            <a:r>
              <a:rPr lang="en-US" dirty="0" smtClean="0">
                <a:solidFill>
                  <a:schemeClr val="accent1">
                    <a:lumMod val="60000"/>
                    <a:lumOff val="40000"/>
                  </a:schemeClr>
                </a:solidFill>
              </a:rPr>
              <a:t>Section 2A – Advanced Budgeting/Financial Health</a:t>
            </a:r>
            <a:endParaRPr lang="en-US" dirty="0">
              <a:solidFill>
                <a:schemeClr val="accent1">
                  <a:lumMod val="60000"/>
                  <a:lumOff val="40000"/>
                </a:schemeClr>
              </a:solidFill>
            </a:endParaRPr>
          </a:p>
        </p:txBody>
      </p:sp>
      <p:sp>
        <p:nvSpPr>
          <p:cNvPr id="6" name="Content Placeholder 5"/>
          <p:cNvSpPr>
            <a:spLocks noGrp="1"/>
          </p:cNvSpPr>
          <p:nvPr>
            <p:ph idx="1"/>
          </p:nvPr>
        </p:nvSpPr>
        <p:spPr/>
        <p:txBody>
          <a:bodyPr/>
          <a:lstStyle/>
          <a:p>
            <a:r>
              <a:rPr lang="en-US" dirty="0" smtClean="0"/>
              <a:t>Bad Debt.</a:t>
            </a:r>
          </a:p>
          <a:p>
            <a:r>
              <a:rPr lang="en-US" dirty="0" smtClean="0"/>
              <a:t>Evaluating Cash Flow.</a:t>
            </a:r>
          </a:p>
          <a:p>
            <a:r>
              <a:rPr lang="en-US" dirty="0"/>
              <a:t>Prior Year Loss or </a:t>
            </a:r>
            <a:r>
              <a:rPr lang="en-US" dirty="0" smtClean="0"/>
              <a:t>Surplus.</a:t>
            </a:r>
            <a:endParaRPr lang="en-US" dirty="0"/>
          </a:p>
          <a:p>
            <a:r>
              <a:rPr lang="en-US" dirty="0" smtClean="0"/>
              <a:t>Contingencies.</a:t>
            </a:r>
          </a:p>
          <a:p>
            <a:r>
              <a:rPr lang="en-US" dirty="0" smtClean="0"/>
              <a:t>Evaluating Retained Earnings.</a:t>
            </a:r>
          </a:p>
        </p:txBody>
      </p:sp>
    </p:spTree>
    <p:extLst>
      <p:ext uri="{BB962C8B-B14F-4D97-AF65-F5344CB8AC3E}">
        <p14:creationId xmlns:p14="http://schemas.microsoft.com/office/powerpoint/2010/main" val="704869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BAD DEBTS!</a:t>
            </a:r>
          </a:p>
        </p:txBody>
      </p:sp>
      <p:sp>
        <p:nvSpPr>
          <p:cNvPr id="63491" name="Rectangle 3"/>
          <p:cNvSpPr>
            <a:spLocks noGrp="1" noChangeArrowheads="1"/>
          </p:cNvSpPr>
          <p:nvPr>
            <p:ph idx="1"/>
          </p:nvPr>
        </p:nvSpPr>
        <p:spPr>
          <a:xfrm>
            <a:off x="685800" y="1981200"/>
            <a:ext cx="7772400" cy="3429000"/>
          </a:xfrm>
        </p:spPr>
        <p:txBody>
          <a:bodyPr/>
          <a:lstStyle/>
          <a:p>
            <a:r>
              <a:rPr lang="en-US" dirty="0" smtClean="0"/>
              <a:t>Budget for bad debt?</a:t>
            </a:r>
          </a:p>
          <a:p>
            <a:r>
              <a:rPr lang="en-US" dirty="0" smtClean="0"/>
              <a:t>How much – rule of thumb.</a:t>
            </a:r>
          </a:p>
          <a:p>
            <a:r>
              <a:rPr lang="en-US" dirty="0" smtClean="0"/>
              <a:t>Assume the worst, then be pleasantly surprised.</a:t>
            </a:r>
          </a:p>
          <a:p>
            <a:r>
              <a:rPr lang="en-US" dirty="0" smtClean="0"/>
              <a:t>How to handle unused </a:t>
            </a:r>
            <a:br>
              <a:rPr lang="en-US" dirty="0" smtClean="0"/>
            </a:br>
            <a:r>
              <a:rPr lang="en-US" dirty="0" smtClean="0"/>
              <a:t>bad debt – rollover on </a:t>
            </a:r>
            <a:br>
              <a:rPr lang="en-US" dirty="0" smtClean="0"/>
            </a:br>
            <a:r>
              <a:rPr lang="en-US" dirty="0" smtClean="0"/>
              <a:t>balance sheet.</a:t>
            </a:r>
          </a:p>
        </p:txBody>
      </p:sp>
      <p:sp>
        <p:nvSpPr>
          <p:cNvPr id="152578" name="AutoShape 2" descr="data:image/jpeg;base64,/9j/4AAQSkZJRgABAQAAAQABAAD/2wCEAAkGBhQSEBUUExIVFBQUFhQUFxcXGBgXFhUXFRgYFhUaFhcYHCYeGBkjHRYYIC8gIycpLCwuGB8xNTAqNSkrLCkBCQoKDgwOGg8PGiwkHCQsLCksKSkpKSwsLCwsKSwpLCksLCwpLCksKSwsLCksLCksKSksLCwpLCksLCwsLCwsLP/AABEIAPQAzwMBIgACEQEDEQH/xAAcAAABBAMBAAAAAAAAAAAAAAAABAUGBwIDCAH/xABPEAACAQMCAwUEBgUIBggHAAABAgMABBESIQUGMQcTIkFRFGFxgSMyQlKRoWJygpKxFSQzQ1OissEIZHPR0uElJjZjhbPD8BY0VHWTo8L/xAAaAQEBAQEBAQEAAAAAAAAAAAAAAQIEAwUG/8QAKBEBAQACAgEDAwQDAQAAAAAAAAECEQMhMQQSQSJRgQUTMmGx0eEj/9oADAMBAAIRAxEAPwCjaKKcOA8BlvJ0ggXU7+uyqB1Zz5KPX/PAoEKISQACSTgAbkk9ABS3inAZ7bT38Lx6xldQxn/n7qvHgvLFnwoqxh1yBd7hhlgw80Byik5OAOo60v4jZW97Exmtkwy4U5ywLD60Y/q26dK4PU+u4+CS37618/h3Yeizyxtc4UVLF7LuIM5VbfV9Ygh4yDp94bqfSozdWjxOUkRkdTgqwIIPvBrsx5MMrZjZbPPfhx3GzzGmiiitsl3A4Xe4jWNDIxYeBerD7QB8ts71ILW3nhmDNbkqqujo5wWRlaNlfTkgkN0xsQNqaOVeJiC6R2GVOUbHXDjTn5ZB+VXTdWAMizAjCEeEfb8I0vn1GSB5b+tePJyeyunh4JyY733tUtpZrtk6thueh9+PP86euH5Z+7TGoY1FjhU/WIBOfRQMn3damV1ydbTEyAMhbdhG5VST1IXop/Vxk1om5YSGNgh0qWzkgbMxBOkn4Adazeaa6e+HpL7vq8G26tBEGDSzSOoywjCxooAznzYDGDkv8qb5XHs00skxe3xhUcCVWYrlBqGHViQV1A+HIO42qVRcO1nLdJV0MPvbYIb0DAAYP3RTH2lIkHD1iRNOqVB+6rHOfPpis4Z22benqOKY43UVddBNXgJ0ncA9R7j649fOtNFFdT5YooooCiiigKKKKAooooCiiigKuz/R7sVEdzN9sssQPooGo4+JYfhVJ1ZfZp2gQ8Ot2jlimcySd5qj0EAFQoGliCenrWcpbOm8LJl2uK64J3kuC2I+pxkY9APLff06dKwurCGGNtHhJDaepbU2TseuSaYYu1/hxBHfyKT/AGkLgZ+K5AFQTn7tNDOI7VtQBBMo2B6HEf8ADNcv7d8Sdu79/rz0ntmNEa6SVAxjBIx+HoSN/fv0o4twmC7XRdQiTHRjkOv6rrhh0+HurXwa+WaFXXeORQ492oYYH3jJpXFKV8Lb42z5+4/MYOK/AXPk4s7cbZlL+X6DPDDlnclitOZOx51y9nJ3i9e7kIVx+q+yv89J286rWuk7uFZkeNhlJAUZckZU9dxuPlVVc8dmnsqNPA+Yh9ZHI1pk4Gk/bG/Tr8a/Ufpf6t+7/wCXPfq+OvP/AH8R8H1norx/VhOkBqXcD7Rp4VEcgWWLwjxZBTGBldJwSBnqD1qI0V+iuMy6r52OeWF3jXQdleB1UoQVbBB8t+le3bAn6RiG8hgkoOmAcFQTkk+vTpUR7POK6rYKesPhYeZjbOhse7cfs1ObdxINnGfMj8iPUV8+z23T7OHJ7pKRKdXhLO6+SrG+MD6upsdR7yBtUT7Vom9kizkkzDfG7eB98euMZHrmp4YD5uSBUI7UwrwoNeDDJgDr3jyAalHoUUas9N8V6cd+qPP1G/ZVSkV5Tlf2+oF16j63w9aba7XyBRRRQFFFFAUUUUBRRRQFFFFAr4fw5pmAUHGpFJ9DIwVfzNXdf9m/DHSRstZwW/0JnDgiV4vBK7q+VwJAUAGGZlbyxmG9i/C+/uH14W3gMd1Oxxj6DU0Keoy/jJ9IsedSzs9W34pFfW9ypkQXbXUTZKvGtwzYZGG6nK5I/S3FaiVUzWBMjJDqmAL6SqNrZFydZjGSvhGojfHnTRKcsa6E7OIY0jniigFvf2wEVyCp+kdQ3cOH2zG+gEhNOTlsbg1QXFL5pppJXVVZ2ZmVFCKCTuFUbAUoduC88XNrEI42XSCSAy5xncgHI2J/jVscscyR30etWIkAxJETkr71G2V9D+NUPWyC4ZGDIzKw6MpII+BG4r5XrP03i9RLZ9OX31/l3cHrOTivfc+3+kz5p43xGzlMElw2Pro4Cguh2XcDI6bj1z7qil9xiab+lmkkAOQGYsAfcCcCsL/iMkz65ZGkfAGpiScDoMnyrdJwOZYkleMpHIGMbMMd4EALFAdyviG/TfrXVwcGPHjN4z3fNk05+Tlyzvm6/ukFbrW0eVwkaM7scBVBLH4AVa/MXY/Dw/hT3DyNNODAPuxp3kihsKNycNjJOPdSzkq49l5a4hOF0s000UbAAMTIkMKYOOgZm/OurTyQfkm87m7jBPhdTC2+xOMp8TqXA+NWX/JuAHjEm4LAxgsD8AAcE9MdKptlA36DyydzjoRjp0GKeL2wv47eOaR5xBcYKP3rFHLqWUHD/XwjZBHkN65+ThuV3K6uH1Ewx9tm1hcUZ7eLvLiVkX7v1Cx9B9pj5bY+dVhxTib3EhdvCNwi+SKd8D3nqT5n4VJrLsxd+FycReQppjaZI2XWXiVepbIKljnGxwuM5zUc4XwyS4LLDDJIY11sEUsVXOM4HXc9Bv7q3x8Xs7vlnl9ReSak1G/gBJubZTgg3FuMYH9slW3242MfcW7CKLU87KToXUVEcjAZxnGQD+FVdyhAP5Ts1bp7VCCOhBV8gEdQQyjINWV2+zlYbMj+1mP/AOvf8ia9nMjfDexyCfhKXjzvbSGOWdsgPEIwWKZUkEHQAfredVo3AJSpaNGlVQGbSrExg9DIoHhGcjPTIO9XtzHfMnKluOhlgsoiVGAEfSWB8hlF0+8n3152NIYuHXlyE1SNI+kZwXW3jGFz5DWX/E00OeKKsntM5akMFtfO8MrXQcu9vGI4wxHeRpt9c6dQDkBvoyGycYrasqKKKKAooooCiiigl3KvEzDw3iABINwbW3HvDNI0n9xSPnUp7G5Wi4lpJyLizeQqMeTB0GPM4U/vVAo3I4eAOjXEh/chUf8AqH8an/aBZPZXlpf2wCCWGCVCM6VliRVKYG2lk07Z3GutRD1ztxC5h4zHBDiJL+KCNtTAAuNUJkRxvHKqeEEb7DYggVWHPnJzcOuu61F0ZdcbEaWKkkYYeTDG+Nv4VdPPPDo+K8JF3BEryLGs0BBJcDIaeLC/WYBXGn7y7YNUPxyaSbTcPK0mvMY1uzundhfDltyuGGD+O9MiGqnXlzle4vpe6tomkbbUfsoD5u3RR1/CnfkDkc38rPIwitIMPcTMQqgddCs2wY46nZRknyBuq9tJjZm14PB3KMChnYNbxoOjGNnHezSEdJApHUhiakioRyJ2fBLyO3vLMqyTSu88hykvcKrxxwDYaTkMzHOQCNt8Ke3G47ziEMGNkgRdvW4lIIx7gi/jSi45WuuF8Mnaa9i75WSaBTISkTo+XeHvcMZ2VmGkDSwJDatVRzivEPbuL2UoGO//AJN1R7juyGGpcNuV21KfNWBGaqLJ7bLvRwpkH1pJ7eNB95lbXj+5TV2ncOWy4LaWUQzqngi9C7BWkdj72kwSffW7thvg91w22HU3UczD0BkSJc/HU/7prd2w3I9p4VF5vfq/yR4lP+P8qogXab2ejh9rbsp1FmeKVj1eTRrUqPsIMMoUegJJJqW9qsSnglk0YwgktcY8le2dB/kKV9vwzaWwHX2l8fHunxWHOESnlWArnSkXD3GeuNSLv+9QOk4/6q/+Fp/5QqOdgsAJviRv/N1+X0jf51JJDnlX/wALX8oRTD2A/Vvfe0Dfir7flQRzi8Y/+KDn/wCvt/4RH/OpZ29RfQWh9JpR+MRP+VRPmP8A7Sn/AO4Wn8YKmfbwP5pbH/WW/wDJkoGy8vpDygrDfEUcZ2z4IrnuyCP1QBT/AMhcUS25dW5ZBpRLiVgGB1kuxO52VmO2k5x0pNyTZCblhom6NHfqfd9JKwPxBwaTdnV7FxPgzWMmA6Q9w4A+qD/QSb7ZxpOfVWohp7P4E4hZ8Q4dkd0H761bGO6Ekj934eoCuikj9NxVM8Ts2ilZGXSysysv3WUlXX5MCKvWxtzYcR4ddONC30IsroeSXIRAp22yzIo9PCx86i3bxyz3dyt0ows/hk906DB/fQKfijetSxYqmiiisqKKKKAooooJ1y/wn2rglzoI7yznN0R5mJ4gkg92yEj9UirL5Y7rjHAUt5PC8AEOv6xjliX6KUZxkFGBI8wXFVX2ZcYMVxNAT4Ly3mt8bY1lGMXzz4R+vVg9gBHd3QZwBrtvB1YNpZSSPQ/V+K1uJTVydzVLwa7e0u1IhLjWAT9Ex2E8Z+1GRucdQAfrAgvvHeFLDMjXdkt7azXbSQPbFtUIn0ugWNMbM2ScsQ3UAUu7UOEe28Nhmgt5JLle7dREFkZY5AdYbB8S9CAufFg9Mmmvsy7T2Ux2FxEiqg7qNlzGQ0a7Rurn650kAkg5OCKf0NfL/DeJX1xJcrNHFHa3UqxRXEA8J9e5RQAwQoNeSw3wRvmaX/L/ABKckNxVYUbfFtbbgEYAWVnLY881XPE+0rid+0tvbW7CNj3ZWGN2mQE4KvMDhCejHbAzgjrS5+Q+Kx8NXTeyiSPf2VZtCRxHy70MBqU7kE6QNgdqkCiXsGLyap+Ia1Y7sYz3zD9aSQ4P4048xcLjHHOEgy/TaSJCVA70WwJhJ0eFZCdQwAB09wqJp2KcQlOqeWBP9pI87j8AR+dbLzs8XhZhu5bvW63dqEVEKKTry5LMxY4QMcbVdIV9o/8A2htj6/ycR8O/P+eace1+cjivDPRHDj4m6jB/wim/tTQpxiymbYHuUPpmC5BOPiJFPzpR27yd3d2Uv3RKf/xzxufyNKQ79vSfza1b0uXX5tE2P4VrtJu/5VljYYaKz6feRPpIXHuIQj3FGHlS/twt9fDUcf1dzC/ycNH/AP3TJynGX4NERuJkveGzbgYEjSm1JPnpkcRgf6waKXx3Rl5ZtoUbBnt2i1YzpSFZHmyB+jFoHvcUh/0fnyt57/Zj8yr1n2MYuLNUYHFtFPB+iTeyCTb3hVG/lr+NIOwB+7uLyJtmEUWR74pHRvw1VA082Np5kYk4xfWbfL+bmpx28xn2GBvJboZ92qORR+ZAqCc+j/rHIMHLXFiRt1ysHT5g1Ou3ib/o+Ifeu0H7qSMf4VQciXrRctNKi6ikd/IF66iHkwMelRfsKAjl1mTa4Z7bRtgmCKOdG9c4ZxTjZcQ9l5SVs+KWGWJfLx3M0in8F1H9mopy7xA2ycIkVMR+2XId/V2ZYhn4RsPwPpRE85xlW/5eklTd4JWmyuxR4JispHoe7YkfGvILscd4PLG2PaNOhvLFxENcL+5ZF/DJHlTP2QxtDdXvC7kag3eMyn6rMmIpuvUPHIp+VNnKpfg/GzauT3TusGTnDRyHVay9MZDEA+Q1OPKrvsVNNCVOGGD5j09QfeDt8qwqze2XlDuJ3njXCGU6h6CcGVDjyBcTr+yKrKsVoUUUVAUUUUGcMxRgynDKQwI6gg5Bq2ORp/Z+PxFD9FexmRfIMsyGVdvLE0bLjyIqpKdbXmKRI402IgcyQtuskTE6joYHYFt8EHferBbS88y8Hu5bOZDLaajLCy4WSOCUl1EednQZZdJxgq2DuBT/AMzcB4ZxmBZku4YpMDE4ZAx22WeNyC2PRsMD0OM1TvFO0Wa7REvIopxHnS2DFIM9RrjIyD1IxjO9MNzfRlg0cIQg53YyA/EMNxV2ml2P2i2PCYBZ2yPcdyMZRlWJnO7F5TnUxOc6VIH1QdqZJrXivGwTIfY7IsCEw4DjqCFxruCNt2IXPTHQV/b86TRD6GO2ib+0SCPvPkzA4+WKQXPMFzIWL3EzFjlsyMcn8abNLs5nvOI20UMVhOWVFSJg/cSXTNuAVLjJHQEdQcY23qEc7cJvxawTcQlmaSWSaMRyMCIlVFKnSNldvH08gKrxZCDkEgg5znfPXOfWrR4dzLLxjh0lk8Ze7tlW6icH+lERCOpHlIVkIBGze49W5RIebYPbuH2t2D9I1qzpgZb2iFRMAPU4huRjG+oVl2mXCcR4JDepjwNHJ6le++gnT3YkKfgPWtXIHENXBbhTkNYTmbGPFoBE7qQemQJkPxNKuQuDrGeI8HnOqMHvIyTu9vOoUuuw6Yhbb7Wa2yf+YJPbuW3k07vZpNjrhogr7H3FDTH2LhLjh93bOSVM2+DghZ4lwVI3BDJqBHmKlPZ5ZN/Ja2suC0TXVm+2PqSOg296lT86r/sIuGjvbm3YeIw7/rW0ugj8JD+FZaKuyS1mtOMXdtPkM0LPuMCXu5tpFHoQzMPiaabeU8O5mZRnS9yYm6eKG8IZfkrup/YrLmPjE1rzAt26BIlm7tWA0rLbkkOxwfFtKTqOx05HQ429tsJh4hb3S/ajX9+1kBzn3h0oFPavB7LxazvWTUv0TEY3Z7STLAeWTGyke9aUdunFA0NisZDRyGa5DeRUIioR8pCakfbbaLLwvvR1jmgkU+neHuz+IcVDxwVuJcsxlAXubBpo0UbsyA+JMDcnuyrADqUFAv5m4CX5WtcbNax290QdtQYNrB+Amz8qz504OlhwmwBGo2dzbyMAcd45zJMBnzY6sfClvP8AxQDl2Jl6XEdjGMfdZVdh+EePnUN49xO84lw/h0ejVmeSJpfvzReFC/piLUxPnhjtV8IWcf4yLPjFtxGLU8N0kdyfVo3Uwzrj10hG0n7WPTaU9sXARc2aX9uQzwJ3gdftwNh1YH9BsOPcWqJ3fKtyeDv3+GfhsuYiN9VpIimTQ22VBw4zuNBFSzsV4739nJayHUbdjhT0ME2cDfqA2tceQIqfPYW83263/DoJgR3d1CsLZ6K9xpa2c4Gcpcqi+4SvXNkkZUlWBBBIIIwQRsQQehrpvk2xTuL3hUhIFtJJGu51C3uB3kLAnfK6iAfVRVI9pHB2juTMVw0jOk4AwFuozibA8kkysy/oy+6s1pEKKKKgKKKKAooooCiiigKKKKAqwexHi6w8UCOBpnjeLONwRiQb+Q8H8Kr6tttctG6uhwykEEeRFWC5+zTiD3nGr2ZQVguI5WkUDwlWcJBkfexqP71IZuYWtWsLlvF7HNd8JuXwcyRRFTH7ziNyw/SWn7sh4hDacHuLt0IId5G6ZdI8LGie7UdIB82qM8tcKl4lY8ViIGe8S+j9FuH7wugJ+8i6fmD51plb3APBeX8eckyW90PhLCsZI+LQMfnVX8AX2bmx4wcK9xcoR7p4jKo/e01KOz/jZmexnbrdWUtq5P2pbGTKH4srSGoj2pH2Xj0dwoJP8zucL1Yo2hgPUkRYx55orb20Wja4mz4C9zCBuApAQjbOOhbBGPDgYyDl+52t/bOXYbnGXjitrj12KiGcH1Gkkn9Wve2Ow1WRlDZMd0kxGNOI7hO6XAO+NlOfM5GBTr2ZlLvgSQNuNNxaMPcSwH911NSFMfCuLScS5evYXBlnt0CLgZeRVCSQkgdXGllyOujPWtHYZxA91eRgbLJBIB5gujIT+MdNvYhftHeywNsZICCD1Els42+OHf8ACveMcWksOZ5DHhUnltlkX7Mkcyxhsj7wbLAjfPxNWBL2gcTmlvpuGBkELXUEkRfV9E8kYYLqGT3bPKdiMLnI2zUn4gZOF8uqANE8YTVnBMc8supmPUEr08wR6g1Hu0/hJi47BLvpuHtWz5a4ZFhcfgqH9qpj2yTY4eWO+m6gyp+rIodjof8ARyM1qdbRt5DvHZ2S4XSLm2inSL7CBcrcRaTuP6eNtz9SRV+xUG5UgPCuYVgfAjcvAjZ2aGfxW7b+eURSPXNZ2fFLy54hb30KBYkiuGiTVkStEGa4t2Ix9K++Nj4QhAODS3tRtEu7WHi1pJnugi589HeZjOPsvHIcMD5H8ZeyHvmfi5suY7SUnTHc26QS+mDI6Kx94Zo9/IA1h2scrK7lsBReKIyxwFS8gBNszHy7xNcJP6lR3tQuPbrSw4io8EiPbyjzSRjqI/eSQfu+tTrg3EI+K8CcXMiriNoZ3YgCOWHBWUk7L0ST9qpVcyEY2PWvKk78gXZtZLwIvcpqbVqA1qGKs8efrJn1wTtjNRisKKKKKAooooCiiigKKKKAoopTw2waeaOJBl5XWNQempyFGfdk0Elg4xPOltYxu0cOUh7tDgSNM/0jv95iWOAdgAMVdFpJDwbhdygdZJYS7N9+V7hmW1ZsDYFdI9B3belRzgfCOGW1xDFas93xGCWItKgkMaeMd+WORCkYTWM7kbbk0mi5VNxb8W4hcT/Ryd+YHBysgt5dUUuB9j6NY0A6gt6itIScmTPBwT2rJP8AJ/EVlQfejZY451HuIlY/GnjtyiINjdQnDKZEDeYI0XEJ/uk07S2UEPKhGRoktNerzeebDjb1MhAx7sUw8UlN7yzFJuXs2j1+ZzbkwSk+o7qRW+RqwPXBOHT3/DLnvLv2r2u2DIzJhoZNOrutYOlgr5GFAIIOfQMHYVxwh57U7d4q3Mf6yAJKP3Sh/ZNSrsP4iH4c0Z6288g/ZkxKPzZh8qr2wxw/mAatlivHjOP7O4yF+QEyH9mpOhs5uQ8K48twoxG0i3a9T4ZSVuV+RMvT7y1Ie2nl8q0PEofEIzEkg8sKweB/gSdB/WWl/bvwTVbW84Ge6kaJ/ckwGM+7Wij9qnfs1ulveEJFMVfQr2kyseqrsuc+ZjKn5VRGu2mVbjh9neQ7gzB0cdVE0ZdRny8cajfzWlPalfe08DjuE+rI9pOfcHBBz8GOKaOzh1MV9w68y9lEZT3zZEUbRyaXHenwoT4JVwdmDH7W67kvh8wS44fJDJdcMfvBFdIuF0uA/hzjUpJyCuQrg4ypOLKhd2U2Qk4OiN9ue4YHzRldO7dc9GVgGB9RUN7KeKJLb39nOdXtEbSRpkAySsGR1RjtrYiMgZ6rt0qU8h8TWwa4spZUkS1czpKrKxMcpwwkRSSmllDMx2UMdWkEGqt4RxZeGyOSIrl2heBow2qLEoUks67PpIxoHnuG2p8QWpy5Yxz8rvCwZWiS41jSTJHcQyGUZUeLVnT4euCa87DbuCW2nt2jXvSRK4JyJYnXQNiceDdDjbDA9TUZ5d7WdM8RkHgmjgS5Y4yLiImMXH6YKaA48wNjkClf8lpwrmO2CMVilcNoG3dJcF4hGT0aMPjB9AucEZqKz45w8w+0cE70orSRXFizkaXViWFtIx3GXB0k7ahudxmo+JWZilZCCMHoQQRnfBB3BGcEHoRV4duHK8oMfEEyRDH3b4+tGyuXhk966jg+h0+WcVx2sWTLxKSQsG74RudO4V2jRnX+8G+DipRDKKKKyoooooCiiigKKKKArKKUqwZSQykEEHBBG4II6EVjRQWtyPeycS4dLw5JUt3162aNPpJoz9bvBkawWIyQfQEYNSTtEtb9uGR2kNk2iIxhmt3EqMkKkINBAkHi0PjSenU43UdhHKQhtDdOv0lxnSSN1iU4GP1jk+8BatXRW/hFb8/cDb+Q+4jUILWKGbGokFbdQZFzjOd2IONyvlUI5e7T7WLhLWEtvLmSO4R5IjGQTPqy+HI3AYbe6r6uLVXUqyqysCpBAIIIwQR5gjyqG8V7IOGzkt7OYW9YGMY2/Q3T8BSz7CsOzrmuLh0ksjySNFNGqkrCd5YySg2c46sNxvq26Gnbj/8AJd9L7ZPeNbNJGheON4XcsqgLqA1MkmnCnw9VFOFx/o+R6zovZFixsrRq7htt2YFVI6+QO9N1n2C3RmXvbqERLjxRBjK2k5HhcBfmSfganYfuY+0Ph09tLa3UtxuO7kVYsvG6EaTrA0FwyhsjY/CtfAuM8NvRHw6G1n7qVdbjQtuhSIZaRmRgzElR9Xck4zinJexW1ld5bh5jJK2uRI5AsWrOdvBqPrv55xipDy/2dWVlJ3tvCyyFDHqaSRzpYgkYY4GceQqzYinPnFE4PYRLZW0MXeysBldYXCAliCfHIcIMnPT4VWjWfGeJ9Vu51P3sxxb7eelK6XNqpIJUHT0JGSCfTPT5Vk5qimOR+yW5s7hLqaSIGLXiJcuHMkbRgM+ygZbcAHYe+qXvomWV1dNDhmDLjGls7gDyArs1484/P4VTHbnyMCovoIySPDPp66QPC7DzK9CfTB8jUs66ES7KpLWdpLC8jVknIeInwssqjBCON1YjGPI6cEHNSftJ4PdLaoZ2My205VbjSFd4bhMKJcf1iSRqpI66kPXeqZBxVx9kvNj3kr2l7MJUa3MQjk3eUZJOHJ8TICdsZKnr4KkvwVYfIXGE4pwoLMe8fS1tcA9WOnTqI/SUhqqU8uGY3PC5v/mrbV7HIfrOIcsYWOfErxt3iA/Vy/ltTp2c3Z4VxyWykfwSN7OT5FvrWzn9YHT8Xp87bOEPBcW3EbfwuGWN2HlImWt2O3QjWh33yBQUGy4OCMEeXpXlTftQ4SnexX8C4t79O9AA2jm6TRnGwYNk4z11elQisqKKKKAooooCiiigKXcD4Wbm5hgXOZZETbyDEAn5DJ+VIanvYjZCTjEZP9Wksg+IGkf4qQdI2NqsSLGgASNVRQNgFUYA/AUrxWgHetwNelZeavWvNNe9a1B9J9R/CgzBrMVid6zQ0Vi2T7qAoHWiSStaIScmiM9RPTpWQSvVrLNFYuaSy2qujo4yrAhh6g0pK1iTiiOR+d+WmsL6W3P1QdUZ+9G26Eeu23xBpns7topEkQ4aNldT6MpDD8xV+9uXLCT2XtIGJbYjcfaiZgGU/AkMP2vWufKxZppbnaJcLfWVlxO3Glsm3l0gl45PrxglRk6XDBTj7S+tWJxK/wD5R4V3EsLLLPCmvVhRDMMHV6nS4DYAqm+zPmwwsLRssk0yuoyAqSacaztlm8KgDIA69cVbK8QEWNZwCcZPTJOMZ9c7Y9SPUV5cudnh1en4cc5bUA5j4NcWfCpredFuYGkEsbplWtZfNtJz9G4znB6sfWqprqmWVWTxKSDsR1BHmDVN9ovZ6kGqe1b6PI1xY3XUQMx+q5I8Pl8OjHPflOXguPePhXVFFFejmFFFFAUUUUBUw7JuKGDi1vgZEhMLeuHHUfAgH4A1D6lHZhBr4vaD/vc/JVLH+FWDqpa2itS1szXpWRisKzztXgqDTjSdulbg1a3WvEare0bs0Bq16/dQKaVtFZgVorYpqDJq1NGPOtlYsuaQRHtKjL8LuwoGFgdj78bn8ACa5Xrs29tRKjRnGlwVb3ggjH51xzf2hilkjO5jdkPxUlT/AAqZrGuKUqwZThlIII6gjcEVbfIfPQudUFwoLlSWP2ZF+0SPIjOTj4jGKqGt9jetDIsiHDIcg/8AvyxtXlljuPbj5LhdukeHZGqJsnQA6OxyzoxIJY4HiBBB+R86Z+a+GrPbtF94Lj5Mp/gKb7HmB7jTdSItvAIO7jXq7MxBZtuinSABjfrtVd84c4NP9DGSsSMSdzl29SfQen/KvDHG707uXkx9m/uidFFFdL5gooooCiiigKl/ZK2OM2n6zj8YnFRCpJ2cT6OLWh/75R+94f8AOrPI6uFZV5XtejDXprEqfI1kTSeWMHqSPhWoNvesOorFpQfdSJ4z5FiK9Rdq1oOCoSPCQR8f93Sju2HlTNwu9SaKOVCQJFV1YZBwfUeo8wac0u5F6gOPUbH/AHGpqo3iQ+YrYklao+Io2x8J9DtW/ugelZqs6DXgWvay01Mtclc/WndcUvF/1iVvk7Fx+TV1vL0rm7t3tlTi2VABkgidve2WTJ+SgfKpl4SK6ooorDRwuuPzyRpG0raI1CKo2AAGBnHXbam+iii22+RRRRRBRRRQFFFFAU5ctzaL22b7s8Lfg6mm2skcggjYg5HxFB2iDQx2pv4TeGSCJyMa40bHmNSg0rL5Fe+mHpNYaAaCteE1Qnu7nfSOvn7q8ztWmX61ZyHbbqdh8T0rfhEU7PeIA+12rY1W1zLpGf6uZjIh/vMPlUuUlaonhXNYt+Y5n1Yille3c+WAQit8mUb+hNX06ZFZxu1r06W+stAtSv1GI93UVrikwcGlirVvSPI7hx9YZ94pUs2a1qKyBxXlWo9n6Vzf29Nniw91vEPzY/510XMc1zp28xEcUDEHDQR4PkcFgd/dUv8AEnlXFFFFebQooooCiiigKKKKAooooCiiig674OMW0P8Aso/8IpZGaQ8Bk1WsJ9Yoz+Kilgrr+GCmtb1kjVrnfFZgRTHxD40PLhS3uPyFaJZfOoj2sc4C0szGhxNOCi+qpjxt7tth7yK1lddooPidz3k8sn35Hf8AeYn/ADrpjs45g9r4dC7HLhdD+upPCT88Z+dcu1anYbzII5ZLVmA73EkefNwMMPflQNvca8ML23V3SrXttOQcZyKzPiGQP/fnSdutdHlg7K1e0ltpdqVA142aaYSdKq7tx5f76w9oA8Vs4Pv7uTCuPx0n5VaEp2pk5tsBNYzxMcCSJ1z6HScH5HFak3NI5JooornbFFFFAUUUUBRRRQFFFFAUUUUHU3Z5dd5wu1bOT3KKT70Gk/wp/NQfsVb/AKIj/wBpN/jqcGurHww2Ck94dq2+VJ5DkEGrPIbbyQLGSegBJ+Qya5o5n5he9unnk+0cKvkiD6qj4D8yavPtG437NYTHOGcd0nrqcYOPgMn5VzvXly34XEVttrlo3V0YqykMpHUEbg1qorxadQdnvOK8QtFl6SLiOdfRwNmH6LDz/wCdSG4SuZez/nNuHXQfGqGTCTJ6pnqP0l6j5jzrpS2vFkjV0YPG6hkYdGU9DXRhltixnDJg06RNkUzSzjpSu2l2reU2ha43qP8APdrLLw+5SD+kML6fU/eC/pEZAp/EmRWts+VZkVxnRU47XuU/YuIFkGIbkGZP0ST9InyY5+DCoPXPZpsUUUVAUUUUBRRRQFFFFAUUUUFl8jc/3FrZpDGkRUM5yysW8RyejAflUvg7SLljukPUD6r/APHRRXrjbpk623OszdVj646N/wAVKYeYJGO4TfPQHy+dFFblRVHbLxN5LuJCfCsIcAZxqdmDH4+EVX1FFeOf8q1PAooorKirW7GOY5gk9vqzEiiRAd9LE4bTvsD6etFFaw8pVjHibdcD8/8AfWS8wSAEYTY+h/30UV03wwzXmeUY8Kfgf+KsZua5R9lPwb/ioorO1Vx2wcZa4tIC6oCkpAKgg4ZDkbk7bD8KqeiivDLy1BRRRWV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2580" name="Picture 4" descr="http://content.linkoffers.net/SharedImages/Products/209263/575083.gif"/>
          <p:cNvPicPr>
            <a:picLocks noChangeAspect="1" noChangeArrowheads="1"/>
          </p:cNvPicPr>
          <p:nvPr/>
        </p:nvPicPr>
        <p:blipFill>
          <a:blip r:embed="rId3" cstate="print"/>
          <a:srcRect/>
          <a:stretch>
            <a:fillRect/>
          </a:stretch>
        </p:blipFill>
        <p:spPr bwMode="auto">
          <a:xfrm>
            <a:off x="5105400" y="3810000"/>
            <a:ext cx="2743200" cy="20574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4" descr="C:\Users\Jay T Zettervall\AppData\Local\Microsoft\Windows\Temporary Internet Files\Content.IE5\PECUXP62\MP90039946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191000"/>
            <a:ext cx="3435225" cy="21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Operating Cash Position</a:t>
            </a:r>
          </a:p>
        </p:txBody>
      </p:sp>
      <p:sp>
        <p:nvSpPr>
          <p:cNvPr id="67588" name="Rectangle 3"/>
          <p:cNvSpPr>
            <a:spLocks noGrp="1" noChangeArrowheads="1"/>
          </p:cNvSpPr>
          <p:nvPr>
            <p:ph idx="1"/>
          </p:nvPr>
        </p:nvSpPr>
        <p:spPr>
          <a:xfrm>
            <a:off x="685800" y="1981200"/>
            <a:ext cx="7772400" cy="3124200"/>
          </a:xfrm>
        </p:spPr>
        <p:txBody>
          <a:bodyPr/>
          <a:lstStyle/>
          <a:p>
            <a:pPr>
              <a:lnSpc>
                <a:spcPct val="80000"/>
              </a:lnSpc>
            </a:pPr>
            <a:r>
              <a:rPr lang="en-US" sz="2400" dirty="0" smtClean="0"/>
              <a:t>Why is it important?</a:t>
            </a:r>
          </a:p>
          <a:p>
            <a:pPr>
              <a:lnSpc>
                <a:spcPct val="80000"/>
              </a:lnSpc>
            </a:pPr>
            <a:r>
              <a:rPr lang="en-US" sz="2400" dirty="0" smtClean="0"/>
              <a:t>Determine the Association’s cash position throughout the year.</a:t>
            </a:r>
          </a:p>
          <a:p>
            <a:pPr>
              <a:lnSpc>
                <a:spcPct val="80000"/>
              </a:lnSpc>
            </a:pPr>
            <a:r>
              <a:rPr lang="en-US" sz="2400" dirty="0" smtClean="0"/>
              <a:t>Operating cash position = short term operating fund assets (cash + receivables) minus short term operating fund liabilities (prepaid assessments + unpaid bills).</a:t>
            </a:r>
          </a:p>
          <a:p>
            <a:pPr>
              <a:lnSpc>
                <a:spcPct val="80000"/>
              </a:lnSpc>
            </a:pPr>
            <a:r>
              <a:rPr lang="en-US" sz="2400" dirty="0" smtClean="0"/>
              <a:t>What affects cash flow? – spending more money than accrued, delinquencies, bad debt, prepaid dues.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Jay T Zettervall\AppData\Local\Microsoft\Windows\Temporary Internet Files\Content.IE5\GZ4HS3DL\MC900431560[1].png"/>
          <p:cNvPicPr>
            <a:picLocks noChangeAspect="1" noChangeArrowheads="1"/>
          </p:cNvPicPr>
          <p:nvPr/>
        </p:nvPicPr>
        <p:blipFill>
          <a:blip r:embed="rId3" cstate="print">
            <a:extLst/>
          </a:blip>
          <a:srcRect/>
          <a:stretch>
            <a:fillRect/>
          </a:stretch>
        </p:blipFill>
        <p:spPr bwMode="auto">
          <a:xfrm>
            <a:off x="6400800" y="4267200"/>
            <a:ext cx="2285714" cy="2285714"/>
          </a:xfrm>
          <a:prstGeom prst="rect">
            <a:avLst/>
          </a:prstGeom>
          <a:noFill/>
          <a:effectLst>
            <a:softEdge rad="317500"/>
          </a:effectLst>
          <a:extLst/>
        </p:spPr>
      </p:pic>
      <p:sp>
        <p:nvSpPr>
          <p:cNvPr id="11268" name="Rectangle 2"/>
          <p:cNvSpPr>
            <a:spLocks noGrp="1" noChangeArrowheads="1"/>
          </p:cNvSpPr>
          <p:nvPr>
            <p:ph type="title"/>
          </p:nvPr>
        </p:nvSpPr>
        <p:spPr>
          <a:xfrm>
            <a:off x="685800" y="228600"/>
            <a:ext cx="7772400" cy="1143000"/>
          </a:xfrm>
        </p:spPr>
        <p:txBody>
          <a:bodyPr/>
          <a:lstStyle/>
          <a:p>
            <a:pPr algn="ctr" eaLnBrk="1" hangingPunct="1"/>
            <a:r>
              <a:rPr lang="en-US" sz="4000" dirty="0" smtClean="0">
                <a:solidFill>
                  <a:schemeClr val="accent1">
                    <a:lumMod val="60000"/>
                    <a:lumOff val="40000"/>
                  </a:schemeClr>
                </a:solidFill>
              </a:rPr>
              <a:t>Who you are?</a:t>
            </a:r>
          </a:p>
        </p:txBody>
      </p:sp>
      <p:sp>
        <p:nvSpPr>
          <p:cNvPr id="11267" name="Rectangle 3"/>
          <p:cNvSpPr>
            <a:spLocks noGrp="1" noChangeArrowheads="1"/>
          </p:cNvSpPr>
          <p:nvPr>
            <p:ph idx="1"/>
          </p:nvPr>
        </p:nvSpPr>
        <p:spPr>
          <a:xfrm>
            <a:off x="762000" y="1828800"/>
            <a:ext cx="7772400" cy="3124200"/>
          </a:xfrm>
        </p:spPr>
        <p:txBody>
          <a:bodyPr/>
          <a:lstStyle/>
          <a:p>
            <a:pPr eaLnBrk="1" hangingPunct="1">
              <a:lnSpc>
                <a:spcPct val="150000"/>
              </a:lnSpc>
            </a:pPr>
            <a:r>
              <a:rPr lang="en-US" dirty="0" smtClean="0"/>
              <a:t>Old Act Condominiums (created &lt;1990)</a:t>
            </a:r>
          </a:p>
          <a:p>
            <a:pPr eaLnBrk="1" hangingPunct="1">
              <a:lnSpc>
                <a:spcPct val="150000"/>
              </a:lnSpc>
            </a:pPr>
            <a:r>
              <a:rPr lang="en-US" dirty="0" smtClean="0"/>
              <a:t>New Act Condominiums (created &gt;1990)</a:t>
            </a:r>
          </a:p>
          <a:p>
            <a:pPr eaLnBrk="1" hangingPunct="1">
              <a:lnSpc>
                <a:spcPct val="150000"/>
              </a:lnSpc>
            </a:pPr>
            <a:r>
              <a:rPr lang="en-US" dirty="0" smtClean="0"/>
              <a:t>Mixed Use Condominiums</a:t>
            </a:r>
          </a:p>
          <a:p>
            <a:pPr eaLnBrk="1" hangingPunct="1">
              <a:lnSpc>
                <a:spcPct val="150000"/>
              </a:lnSpc>
            </a:pPr>
            <a:r>
              <a:rPr lang="en-US" dirty="0" smtClean="0"/>
              <a:t>Homeowner’s Associations</a:t>
            </a:r>
          </a:p>
        </p:txBody>
      </p:sp>
      <p:pic>
        <p:nvPicPr>
          <p:cNvPr id="82946" name="Picture 2" descr="Seahawks mobile app"/>
          <p:cNvPicPr>
            <a:picLocks noChangeAspect="1" noChangeArrowheads="1"/>
          </p:cNvPicPr>
          <p:nvPr/>
        </p:nvPicPr>
        <p:blipFill>
          <a:blip r:embed="rId4" cstate="print"/>
          <a:srcRect/>
          <a:stretch>
            <a:fillRect/>
          </a:stretch>
        </p:blipFill>
        <p:spPr bwMode="auto">
          <a:xfrm>
            <a:off x="-41108313" y="-1868488"/>
            <a:ext cx="3810000" cy="3810001"/>
          </a:xfrm>
          <a:prstGeom prst="rect">
            <a:avLst/>
          </a:prstGeom>
          <a:noFill/>
        </p:spPr>
      </p:pic>
      <p:pic>
        <p:nvPicPr>
          <p:cNvPr id="82948" name="Picture 4" descr="Seahawks mobile app"/>
          <p:cNvPicPr>
            <a:picLocks noChangeAspect="1" noChangeArrowheads="1"/>
          </p:cNvPicPr>
          <p:nvPr/>
        </p:nvPicPr>
        <p:blipFill>
          <a:blip r:embed="rId4" cstate="print"/>
          <a:srcRect/>
          <a:stretch>
            <a:fillRect/>
          </a:stretch>
        </p:blipFill>
        <p:spPr bwMode="auto">
          <a:xfrm>
            <a:off x="-41108313" y="-1868488"/>
            <a:ext cx="3810000" cy="3810001"/>
          </a:xfrm>
          <a:prstGeom prst="rect">
            <a:avLst/>
          </a:prstGeom>
          <a:noFill/>
        </p:spPr>
      </p:pic>
      <p:pic>
        <p:nvPicPr>
          <p:cNvPr id="82950" name="Picture 6" descr="Seahawks mobile app"/>
          <p:cNvPicPr>
            <a:picLocks noChangeAspect="1" noChangeArrowheads="1"/>
          </p:cNvPicPr>
          <p:nvPr/>
        </p:nvPicPr>
        <p:blipFill>
          <a:blip r:embed="rId4" cstate="print"/>
          <a:srcRect/>
          <a:stretch>
            <a:fillRect/>
          </a:stretch>
        </p:blipFill>
        <p:spPr bwMode="auto">
          <a:xfrm>
            <a:off x="-41108313" y="-1868488"/>
            <a:ext cx="3810000" cy="38100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Operating Deficit or Surplus:</a:t>
            </a:r>
          </a:p>
        </p:txBody>
      </p:sp>
      <p:sp>
        <p:nvSpPr>
          <p:cNvPr id="68611" name="Rectangle 3"/>
          <p:cNvSpPr>
            <a:spLocks noGrp="1" noChangeArrowheads="1"/>
          </p:cNvSpPr>
          <p:nvPr>
            <p:ph idx="1"/>
          </p:nvPr>
        </p:nvSpPr>
        <p:spPr>
          <a:xfrm>
            <a:off x="685800" y="1981200"/>
            <a:ext cx="7772400" cy="4267200"/>
          </a:xfrm>
        </p:spPr>
        <p:txBody>
          <a:bodyPr/>
          <a:lstStyle/>
          <a:p>
            <a:r>
              <a:rPr lang="en-US" sz="2400" dirty="0" smtClean="0"/>
              <a:t>Shortfall in Year 1 does not go away in Year 2 – budget to repay the short fall or it  compounds.</a:t>
            </a:r>
          </a:p>
          <a:p>
            <a:r>
              <a:rPr lang="en-US" sz="2400" dirty="0" smtClean="0"/>
              <a:t>Add line item in new budget – “Prior Year Loss” – inflating the operating expenses.  Great way to correct the cash flow position.</a:t>
            </a:r>
          </a:p>
          <a:p>
            <a:r>
              <a:rPr lang="en-US" sz="2400" dirty="0" smtClean="0"/>
              <a:t>Surplus – develop a policy to handle a surplus.  Surplus does not happen often – reduce dues or increase the reserve contribution before closing books?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Operating Deficit or Surplus:</a:t>
            </a:r>
          </a:p>
        </p:txBody>
      </p:sp>
      <p:sp>
        <p:nvSpPr>
          <p:cNvPr id="68611" name="Rectangle 3"/>
          <p:cNvSpPr>
            <a:spLocks noGrp="1" noChangeArrowheads="1"/>
          </p:cNvSpPr>
          <p:nvPr>
            <p:ph idx="1"/>
          </p:nvPr>
        </p:nvSpPr>
        <p:spPr>
          <a:xfrm>
            <a:off x="685800" y="1981200"/>
            <a:ext cx="7772400" cy="4419600"/>
          </a:xfrm>
        </p:spPr>
        <p:txBody>
          <a:bodyPr/>
          <a:lstStyle/>
          <a:p>
            <a:r>
              <a:rPr lang="en-US" sz="2400" dirty="0" smtClean="0"/>
              <a:t>RCW 64.34.356 – Surplus Funds.</a:t>
            </a:r>
          </a:p>
          <a:p>
            <a:r>
              <a:rPr lang="en-US" sz="2400" dirty="0" smtClean="0"/>
              <a:t>Unless  otherwise provided in the declaration, any surplus funds of the association remaining after payment of or provision for common expenses and any prepayment of reserves shall, in the discretion of the board of directors, either be paid to the unit owners in proportion to their common expense liability or credited to them to reduce their future common assessment.</a:t>
            </a:r>
          </a:p>
          <a:p>
            <a:endParaRPr lang="en-US" sz="2400" dirty="0"/>
          </a:p>
          <a:p>
            <a:r>
              <a:rPr lang="en-US" sz="2400" dirty="0" smtClean="0"/>
              <a:t>Remember – Associations are non-profit.</a:t>
            </a:r>
            <a:endParaRPr lang="en-US" sz="2400" dirty="0"/>
          </a:p>
        </p:txBody>
      </p:sp>
    </p:spTree>
    <p:extLst>
      <p:ext uri="{BB962C8B-B14F-4D97-AF65-F5344CB8AC3E}">
        <p14:creationId xmlns:p14="http://schemas.microsoft.com/office/powerpoint/2010/main" val="14001045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a:r>
              <a:rPr lang="en-US" sz="3200" dirty="0" smtClean="0">
                <a:solidFill>
                  <a:schemeClr val="accent1">
                    <a:lumMod val="60000"/>
                    <a:lumOff val="40000"/>
                  </a:schemeClr>
                </a:solidFill>
              </a:rPr>
              <a:t>Excess Operating Funds? (carryover)</a:t>
            </a:r>
          </a:p>
        </p:txBody>
      </p:sp>
      <p:sp>
        <p:nvSpPr>
          <p:cNvPr id="69635" name="Rectangle 3"/>
          <p:cNvSpPr>
            <a:spLocks noGrp="1" noChangeArrowheads="1"/>
          </p:cNvSpPr>
          <p:nvPr>
            <p:ph idx="1"/>
          </p:nvPr>
        </p:nvSpPr>
        <p:spPr/>
        <p:txBody>
          <a:bodyPr/>
          <a:lstStyle/>
          <a:p>
            <a:r>
              <a:rPr lang="en-US" sz="2400" dirty="0" smtClean="0"/>
              <a:t>Do NOT decrease/refund assessments (in MOST cases).</a:t>
            </a:r>
          </a:p>
          <a:p>
            <a:r>
              <a:rPr lang="en-US" sz="2400" dirty="0" smtClean="0"/>
              <a:t>Build Up Operating Cash Position (next slide) (Goal is ½ to 3 months of average expenses).</a:t>
            </a:r>
          </a:p>
          <a:p>
            <a:r>
              <a:rPr lang="en-US" sz="2400" dirty="0" smtClean="0"/>
              <a:t>Separate line item in </a:t>
            </a:r>
            <a:br>
              <a:rPr lang="en-US" sz="2400" dirty="0" smtClean="0"/>
            </a:br>
            <a:r>
              <a:rPr lang="en-US" sz="2400" dirty="0" smtClean="0"/>
              <a:t>Budget – “Prior Year Carry Over”</a:t>
            </a:r>
          </a:p>
          <a:p>
            <a:r>
              <a:rPr lang="en-US" sz="2400" dirty="0" smtClean="0"/>
              <a:t>Offset  line item is </a:t>
            </a:r>
            <a:br>
              <a:rPr lang="en-US" sz="2400" dirty="0" smtClean="0"/>
            </a:br>
            <a:r>
              <a:rPr lang="en-US" sz="2400" dirty="0" smtClean="0"/>
              <a:t>“Contingencies” (see next topic).</a:t>
            </a:r>
          </a:p>
        </p:txBody>
      </p:sp>
      <p:pic>
        <p:nvPicPr>
          <p:cNvPr id="70660" name="Picture 4" descr="C:\Users\Jay T Zettervall\AppData\Local\Microsoft\Windows\Temporary Internet Files\Content.IE5\GZ4HS3DL\MC900055255[1].wmf"/>
          <p:cNvPicPr>
            <a:picLocks noChangeAspect="1" noChangeArrowheads="1"/>
          </p:cNvPicPr>
          <p:nvPr/>
        </p:nvPicPr>
        <p:blipFill>
          <a:blip r:embed="rId3" cstate="print">
            <a:duotone>
              <a:prstClr val="black"/>
              <a:schemeClr val="accent5">
                <a:tint val="45000"/>
                <a:satMod val="400000"/>
              </a:schemeClr>
            </a:duotone>
            <a:extLst/>
          </a:blip>
          <a:srcRect/>
          <a:stretch>
            <a:fillRect/>
          </a:stretch>
        </p:blipFill>
        <p:spPr bwMode="auto">
          <a:xfrm>
            <a:off x="6019800" y="3581400"/>
            <a:ext cx="2003834" cy="2130582"/>
          </a:xfrm>
          <a:prstGeom prst="rect">
            <a:avLst/>
          </a:prstGeom>
          <a:noFill/>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Contingencies (AKA Murphy’s Law):</a:t>
            </a:r>
          </a:p>
        </p:txBody>
      </p:sp>
      <p:sp>
        <p:nvSpPr>
          <p:cNvPr id="70659" name="Rectangle 3"/>
          <p:cNvSpPr>
            <a:spLocks noGrp="1" noChangeArrowheads="1"/>
          </p:cNvSpPr>
          <p:nvPr>
            <p:ph idx="1"/>
          </p:nvPr>
        </p:nvSpPr>
        <p:spPr>
          <a:xfrm>
            <a:off x="685800" y="1981200"/>
            <a:ext cx="7772400" cy="2971800"/>
          </a:xfrm>
        </p:spPr>
        <p:txBody>
          <a:bodyPr/>
          <a:lstStyle/>
          <a:p>
            <a:r>
              <a:rPr lang="en-US" sz="2400" dirty="0" smtClean="0"/>
              <a:t>How many associations have perfect budgets?</a:t>
            </a:r>
          </a:p>
          <a:p>
            <a:r>
              <a:rPr lang="en-US" sz="2400" dirty="0" smtClean="0"/>
              <a:t>How Much - depends on association!</a:t>
            </a:r>
          </a:p>
          <a:p>
            <a:r>
              <a:rPr lang="en-US" sz="2400" dirty="0" smtClean="0"/>
              <a:t>The more mechanical systems in a building, the more need for a contingency.</a:t>
            </a:r>
          </a:p>
          <a:p>
            <a:r>
              <a:rPr lang="en-US" sz="2400" dirty="0" smtClean="0"/>
              <a:t>Contingency – administrative and maintenance – legal issues, collection, unanticipated / unplanned /unexpected maintenance or repairs.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en-US" dirty="0" smtClean="0">
                <a:solidFill>
                  <a:schemeClr val="accent1">
                    <a:lumMod val="60000"/>
                    <a:lumOff val="40000"/>
                  </a:schemeClr>
                </a:solidFill>
              </a:rPr>
              <a:t>Retained Earnings:</a:t>
            </a:r>
          </a:p>
        </p:txBody>
      </p:sp>
      <p:sp>
        <p:nvSpPr>
          <p:cNvPr id="70659" name="Rectangle 3"/>
          <p:cNvSpPr>
            <a:spLocks noGrp="1" noChangeArrowheads="1"/>
          </p:cNvSpPr>
          <p:nvPr>
            <p:ph idx="1"/>
          </p:nvPr>
        </p:nvSpPr>
        <p:spPr>
          <a:xfrm>
            <a:off x="685800" y="1981200"/>
            <a:ext cx="7772400" cy="4419600"/>
          </a:xfrm>
        </p:spPr>
        <p:txBody>
          <a:bodyPr>
            <a:normAutofit/>
          </a:bodyPr>
          <a:lstStyle/>
          <a:p>
            <a:r>
              <a:rPr lang="en-US" sz="2400" dirty="0" smtClean="0"/>
              <a:t>Evaluation Retained Earnings is very important and not done often enough.</a:t>
            </a:r>
          </a:p>
          <a:p>
            <a:r>
              <a:rPr lang="en-US" sz="2400" dirty="0" smtClean="0"/>
              <a:t>Retained Earnings – prior year profit or loss.</a:t>
            </a:r>
          </a:p>
          <a:p>
            <a:r>
              <a:rPr lang="en-US" sz="2400" dirty="0" smtClean="0"/>
              <a:t>Current Year Earnings – profit or loss for current year.</a:t>
            </a:r>
            <a:endParaRPr lang="en-US" sz="2400" dirty="0"/>
          </a:p>
          <a:p>
            <a:r>
              <a:rPr lang="en-US" sz="2400" dirty="0"/>
              <a:t>Balance Sheet equation – Assets = Liabilities + </a:t>
            </a:r>
            <a:r>
              <a:rPr lang="en-US" sz="2400" dirty="0" smtClean="0"/>
              <a:t>Equity.</a:t>
            </a:r>
          </a:p>
          <a:p>
            <a:r>
              <a:rPr lang="en-US" sz="2400" dirty="0" smtClean="0"/>
              <a:t>General </a:t>
            </a:r>
            <a:r>
              <a:rPr lang="en-US" sz="2400" dirty="0"/>
              <a:t>Rule – the larger the negative number – the more likely the Association has a problem with cash flow.   The larger the positive the number – the more likely the Association has a healthy cash flow</a:t>
            </a:r>
            <a:r>
              <a:rPr lang="en-US" sz="2400" dirty="0" smtClean="0"/>
              <a:t>.</a:t>
            </a:r>
            <a:endParaRPr lang="en-US" sz="2400" dirty="0"/>
          </a:p>
          <a:p>
            <a:endParaRPr lang="en-US" sz="2400" dirty="0" smtClean="0"/>
          </a:p>
        </p:txBody>
      </p:sp>
    </p:spTree>
    <p:extLst>
      <p:ext uri="{BB962C8B-B14F-4D97-AF65-F5344CB8AC3E}">
        <p14:creationId xmlns:p14="http://schemas.microsoft.com/office/powerpoint/2010/main" val="36711290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609600"/>
            <a:ext cx="7772400" cy="838200"/>
          </a:xfrm>
        </p:spPr>
        <p:txBody>
          <a:bodyPr/>
          <a:lstStyle/>
          <a:p>
            <a:pPr algn="ctr"/>
            <a:r>
              <a:rPr lang="en-US" sz="3200" dirty="0" smtClean="0">
                <a:solidFill>
                  <a:schemeClr val="accent1">
                    <a:lumMod val="60000"/>
                    <a:lumOff val="40000"/>
                  </a:schemeClr>
                </a:solidFill>
              </a:rPr>
              <a:t>Ten Pitfalls to Avoid:</a:t>
            </a:r>
          </a:p>
        </p:txBody>
      </p:sp>
      <p:sp>
        <p:nvSpPr>
          <p:cNvPr id="70659" name="Rectangle 3"/>
          <p:cNvSpPr>
            <a:spLocks noGrp="1" noChangeArrowheads="1"/>
          </p:cNvSpPr>
          <p:nvPr>
            <p:ph idx="1"/>
          </p:nvPr>
        </p:nvSpPr>
        <p:spPr>
          <a:xfrm>
            <a:off x="685800" y="1752600"/>
            <a:ext cx="7772400" cy="4648200"/>
          </a:xfrm>
        </p:spPr>
        <p:txBody>
          <a:bodyPr>
            <a:normAutofit fontScale="85000" lnSpcReduction="20000"/>
          </a:bodyPr>
          <a:lstStyle/>
          <a:p>
            <a:pPr marL="457200" indent="-457200">
              <a:buFont typeface="+mj-lt"/>
              <a:buAutoNum type="arabicPeriod"/>
            </a:pPr>
            <a:r>
              <a:rPr lang="en-US" sz="2400" dirty="0"/>
              <a:t>Using “Other Income” to Balance the Budget.</a:t>
            </a:r>
          </a:p>
          <a:p>
            <a:pPr marL="457200" indent="-457200">
              <a:buFont typeface="+mj-lt"/>
              <a:buAutoNum type="arabicPeriod"/>
            </a:pPr>
            <a:r>
              <a:rPr lang="en-US" sz="2400" dirty="0"/>
              <a:t>Not </a:t>
            </a:r>
            <a:r>
              <a:rPr lang="en-US" sz="2400" dirty="0" smtClean="0"/>
              <a:t>Addressing </a:t>
            </a:r>
            <a:r>
              <a:rPr lang="en-US" sz="2400" dirty="0"/>
              <a:t>Budget Surplus or Deficit for the Year.</a:t>
            </a:r>
          </a:p>
          <a:p>
            <a:pPr marL="457200" indent="-457200">
              <a:buFont typeface="+mj-lt"/>
              <a:buAutoNum type="arabicPeriod"/>
            </a:pPr>
            <a:r>
              <a:rPr lang="en-US" sz="2400" dirty="0" smtClean="0"/>
              <a:t>Not Understanding </a:t>
            </a:r>
            <a:r>
              <a:rPr lang="en-US" sz="2400" dirty="0"/>
              <a:t>Budget Variances – why did we over spend?</a:t>
            </a:r>
          </a:p>
          <a:p>
            <a:pPr marL="457200" indent="-457200">
              <a:buFont typeface="+mj-lt"/>
              <a:buAutoNum type="arabicPeriod"/>
            </a:pPr>
            <a:r>
              <a:rPr lang="en-US" sz="2400" dirty="0"/>
              <a:t>Not having Enough “Fat” in the Budget to Account for Unexpected Items.</a:t>
            </a:r>
          </a:p>
          <a:p>
            <a:pPr marL="457200" indent="-457200">
              <a:buFont typeface="+mj-lt"/>
              <a:buAutoNum type="arabicPeriod"/>
            </a:pPr>
            <a:r>
              <a:rPr lang="en-US" sz="2400" dirty="0"/>
              <a:t>Not Accounting for “Bad Debt” and Not Rolling Over Unused Bad Debt Every Year.</a:t>
            </a:r>
          </a:p>
          <a:p>
            <a:pPr marL="457200" indent="-457200">
              <a:buFont typeface="+mj-lt"/>
              <a:buAutoNum type="arabicPeriod"/>
            </a:pPr>
            <a:r>
              <a:rPr lang="en-US" sz="2400" dirty="0" smtClean="0"/>
              <a:t>Not keeping</a:t>
            </a:r>
            <a:r>
              <a:rPr lang="en-US" sz="2400" dirty="0" smtClean="0"/>
              <a:t> </a:t>
            </a:r>
            <a:r>
              <a:rPr lang="en-US" sz="2400" dirty="0"/>
              <a:t>Operating Expenses Consistent and Level from Year to Year.</a:t>
            </a:r>
          </a:p>
          <a:p>
            <a:pPr marL="457200" indent="-457200">
              <a:buFont typeface="+mj-lt"/>
              <a:buAutoNum type="arabicPeriod"/>
            </a:pPr>
            <a:r>
              <a:rPr lang="en-US" sz="2400" dirty="0"/>
              <a:t>Not Following the Reserve Study and the Recommended Reserve Contribution.</a:t>
            </a:r>
          </a:p>
          <a:p>
            <a:pPr marL="457200" indent="-457200">
              <a:buFont typeface="+mj-lt"/>
              <a:buAutoNum type="arabicPeriod"/>
            </a:pPr>
            <a:r>
              <a:rPr lang="en-US" sz="2400" dirty="0"/>
              <a:t>Not Evaluating the “Cash flow” of the Association at Year End.</a:t>
            </a:r>
          </a:p>
          <a:p>
            <a:pPr marL="457200" indent="-457200">
              <a:buFont typeface="+mj-lt"/>
              <a:buAutoNum type="arabicPeriod"/>
            </a:pPr>
            <a:r>
              <a:rPr lang="en-US" sz="2400" dirty="0"/>
              <a:t>Not Looking at “Retained Earnings” at Year End.</a:t>
            </a:r>
          </a:p>
          <a:p>
            <a:pPr marL="457200" indent="-457200">
              <a:buFont typeface="+mj-lt"/>
              <a:buAutoNum type="arabicPeriod"/>
            </a:pPr>
            <a:r>
              <a:rPr lang="en-US" sz="2400" dirty="0"/>
              <a:t>Not Using the Three Standard Methods to Calculate the Budget Numbers.</a:t>
            </a:r>
          </a:p>
          <a:p>
            <a:endParaRPr lang="en-US" sz="2400" dirty="0"/>
          </a:p>
          <a:p>
            <a:endParaRPr lang="en-US" sz="2400" dirty="0" smtClean="0"/>
          </a:p>
        </p:txBody>
      </p:sp>
    </p:spTree>
    <p:extLst>
      <p:ext uri="{BB962C8B-B14F-4D97-AF65-F5344CB8AC3E}">
        <p14:creationId xmlns:p14="http://schemas.microsoft.com/office/powerpoint/2010/main" val="12332177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en-US" dirty="0" smtClean="0">
                <a:solidFill>
                  <a:srgbClr val="92D050"/>
                </a:solidFill>
              </a:rPr>
              <a:t>Advance Budgeting/Financial Health:</a:t>
            </a:r>
          </a:p>
        </p:txBody>
      </p:sp>
      <p:sp>
        <p:nvSpPr>
          <p:cNvPr id="74755" name="Rectangle 3"/>
          <p:cNvSpPr>
            <a:spLocks noGrp="1" noChangeArrowheads="1"/>
          </p:cNvSpPr>
          <p:nvPr>
            <p:ph type="body" sz="half" idx="1"/>
          </p:nvPr>
        </p:nvSpPr>
        <p:spPr>
          <a:xfrm>
            <a:off x="685800" y="1905000"/>
            <a:ext cx="7772400" cy="838200"/>
          </a:xfrm>
        </p:spPr>
        <p:txBody>
          <a:bodyPr/>
          <a:lstStyle/>
          <a:p>
            <a:pPr algn="ctr">
              <a:buFontTx/>
              <a:buNone/>
            </a:pPr>
            <a:r>
              <a:rPr lang="en-US" sz="3200" dirty="0" smtClean="0"/>
              <a:t>Questions?</a:t>
            </a:r>
          </a:p>
        </p:txBody>
      </p:sp>
      <p:pic>
        <p:nvPicPr>
          <p:cNvPr id="5" name="Picture 4"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sp>
        <p:nvSpPr>
          <p:cNvPr id="130050" name="AutoShape 2" descr="data:image/jpeg;base64,/9j/4AAQSkZJRgABAQAAAQABAAD/2wCEAAkGBhQSEBQUExQVFRUWGBYWFxUXGBcXGBcXFxgYFxgUFxUYHCceGBojGRUUIC8gIycpLCwsFR4xNTAqNSYrLCkBCQoKDgwOGg8PGiwlHyQsKSwsLCwvLCwsLywsLCwsLCwsLCwpKSwsLCwsLCwsLCwsLCwsLCwsLCwsLCksLCwsLP/AABEIAK0BIwMBIgACEQEDEQH/xAAcAAABBQEBAQAAAAAAAAAAAAAFAQIDBAYABwj/xABJEAACAQIDBAYGBQkHBAIDAAABAgMAEQQSIQUTMUEGIlFhcYEUMpGSodEjQlJTsRUzYnKCssHh8BY0c5Ois9IHJENURMJVY4P/xAAZAQADAQEBAAAAAAAAAAAAAAACAwQBAAX/xAAmEQACAgICAgIBBQEAAAAAAAAAAQIRAyESMQRRIkETFDJxgfBh/9oADAMBAAIRAxEAPwDKYHBoYo+onqJ9Vfsjuqb0OP7Ce6vypuz/AMzH+on7oqerktELZEMHH9hPdX5UvoafYT3R8qkpa2jLIvQ0+wvuj5V3ocf2E90fKpTTFnUmwNz2Ldj/AKb12jdiehx/YT3V+VKMHH9hPdX5Vci2fM3qwTN//Nh+9ap/yDiv/Xk88g+Gah5RCUZA70OP7tPdX5Unocf3ae6vyqYGurQdlU7OQ6FQRe+WwAF/Aa+dOGCjH/jT3V+VWL029ckjm2Rehx/YT3V+VKMHH92nur8qlpaKkdZEMFH92nur8qX0KP7tPdX5VKKWso6yE4KP7tPdX5Unocf3ae6vyqa9dXHWQ+hx/dp7q/Ku9Cj+7T3V+VS3p0ILnKitI32UUufYt/jXaN2Q+hR/dp7q/KnehR/dp7q/KjEHRbFNxjWIds0iqe31Fu1cmyYgQHxqE9kMTP8A6mNvhS5ZYR7Y2GHJP9qYHOCj+7T3V+VIcFH92nur8qN4rBYSJ2RmxblSQbGJBcdmlQ7WwEUawPFvcsquSJGDEZWAHAeNDHPCUuKDn4uWEOcloEjBx/dp7q/KuGCj+7T3V+VS0+JCxAAuSQAO0nlT6JrIvQo/u091flS+hR/dp7q/KrsmzZVYqY3uOxSR5ECxFOXZkx4RSe43yrtHbB/oUf3ae6vyrvQo/u091flRL8jz/dP7LfjS/kaf7pv9N/Zes0dsGehR/dp7q/Kl9Bj+7T3V+VWJImU5WUqRyYEH2Gm1ujLIvQY/u091flS+gx/dp7q/Kpa6xuABckhRy1JsNeVbo7ZH6DH92nur8qRsFENSkY8VX5Ucm2RFCxXETlnHGKBeB7DK/wDAVdRokiSSDDoCxYFpAZ36tgLX5m9TS8iC0tlsPDyyXJ6Xs8i6QKvpD5QturawFvUXspaJdMNqZ8bKxkLX3eoUKNI0GigaDSupDne6C4JasJ7P/Mx/qJ+6KsVLBC8UWHGJhVUkjj3c8R7VXLvF4HS16bNAUYqeINqsjJMilFodhMG8r5I1zNYnUhQAOJJNXRsuFTabEAn7EC5vIu2nwqTop/eWubDcyfwqpgo7PEzw5oJXKRyBsrZhfrMv2dOFT5pzTqJZ42PC1eW/6CcseHhkKiGPT/yYhme/eF4c6sYzbkiqFSRIGTSTJGADfUFbAm1qG4HaGHxDiLEyyByzqQqWUlWOW720OWp32zATK64brFHeGSRycwiGRsyDVKQ032xyyKL+MUE4sNPLh3yyu5cqFLPlBI1OXs0rtjdGcRHMsklsoDX65Y6gjhQybCzyvgd8wiDs2XcG3Vy5g17aNbQ1b2VtKc4iJmmYrM06GIgZAIgQpXmDpqedD+JBryppNUtmdpVW5sNSdB4mkNX9lRKM0jtkCiytlzddhp1edhc+yvRukeU+yhtDbMcbmLciQJ1S6uUYt9a9gQRfQeFVP7Qxf+sfOdv+FWz0ewvPFzHwgH8WqbCdHcBnG8xOIK31+iVB5sCSB4UvYz4lfBY8zX3WBLgcTvnCj9ZyAo9tSyzyKCfQVYDiUnaW3juySPZU23DucTGuKivgRrFHA1omXk9x67cyDrUmO2RHLK0uFULEwXd5IcRE0duNisZDX11vQubQXFA3DbagkNmQw/phzIgP6asMyjvBNquejXAKvE4PNJFb4cfhXY7Z7Jld87uL2aWJUDMOBAYBnCj6zaE2qXZmdjrcDTU2F/AggUMsziEsSkSYbZZa1768h+JNqPYHoylizKCBxu9/O1RLhWAHWK8wsMiIx8WPWPwpMbjpFXWFtdLyFJL8u3MTp2Gp5ZZS+xqxxQmMRFAUZGUfUYB18Vvrxtpyq5hpppomVXCDQhEG70HEAJY/17QkGDYnMwVddRqfIqt7eZ5VbkbIQUKEHjz4c9bE/j7KCxi+PRXijkAkMcQMqZQrKGkYl2CuCGBPDXzPjV3Z+AaNy0yLAgDOyiyvlGbTVjmFgTpxteg+KxxuyhpFzW0ifIWI1QBriwzW4/zq7sbZizYwvORLLHhYpM6sTeQZlLZhYNpoeRtRxiq6Olln7ZZw21tmyxNiZkdCXsQxc3ZibBAvr9UAm2gpvS4wlMKYCDEUkyFSSLZl5nvvQnZu1Y1iwDtmyRHExs2QsMzr1QLA3vmAqXGQMmCwKsCrBZgQeIOcGxHI03HFKWhWTLOUab0DamOK3ELzXAb83Ff7bDVv2VufEiolFzYUZxO1N0dyscLLHpeSJXJf67AtwGb8BVkuqREq+zDx7RdRYSuAOQkYD2Bqu7MwUuJYhXbKou8ju27jUcWZr/Dia069IZOSQDwgi+VXcHtY4oejYhQ8Un2QsZQjXOMthYWvr2UtxY1TRn4NgxvG8kcU00UYJfESy+jxm3HdoAWPnQ2fZkNgQZIGYBgJRnQg8LSxi6n9YUf6PmZFkCTE4MuY1V4t6Z2PBYoe0jUm4FXIhh4m9dIXHCwwgdD3AswRvwpdsModHsDjZopAkceJjjNgJWb1uaxPcMNON9K7EsI2C4nDTYQnQPrJHfz19hNbrYnSPCRRLGrOALkuxWQszG7Ozxk3JPOpel2Ogk2dO2ZJEy6EEHrfVtzBvXc2juKZ59iMOUaxseBBGoYHgwPYaZF68f8AiR/vCp8ShWOBG9ZIlDdxN2ynwBFQJ6yfrp+8KpTtCGqYY6QwySYrFNBkIgAeXejRtPzaAa2tzqrJtpRIl4pTG+HV1ggNsrZiWcMeHDUmr0+0I0n2sruqllAUE6k5eAHPjVJN9hVhkMJcSYXcWDKGVjc6qdeYrz1FLf8Avsvllk1TejG9LDA+Ld4lZY2WIqG4i8SXvr23rqpbbISYqWBKrEpte1xGgIB8a6i0BZvcVtiHFYHB4eJgzBYc45xiNFzk9nC3mKF42fPIzDgTp4cK6HFJuY92tmaKJXe1icqDQd341BVWONEs5XoKdGj9O3+DL+ApcNMGwezlUhmE2qg3IAJuSBwFL0UP/dD/AA5OV+Q5c6qx7GcFpMiQBjcuxEQt3A628BU+Z1IOMqiSCYqyQPG0bRYh5XdgMmRs1jmHE6jSq2AhMUUgYBRKJEEi9cyEnQ30yIL8OZq5tLEYd5WbfSODbqxRkjQW9dyFpr7UjyKgwxYJexllIPWNzcRj+NBU30jnNlrEYvfQQk3U4TISV0El9LDmo0pnR2ZTiltm1aRlVnzCPMCWyi3M86rR7YdQQkWHQNa4yM97cL521pybcmGqmJT+jDGPjW/hyA837KRq7GVeIJnVGVmPXJAYMBqGAOotwNURXVbWhbey36APvoPfP/Gk9AH38HvP/wAKq3orsybDorZyGchSC0RdV1OZMt9SRbrVz0cOxaRGXDnewSQwppCzSKN9qS7WjIYZrHlwqDE4iV7Hf4YyG5d330nPRY0KZUUCwsB50Sg2lggqXjuRY23eoYBs2Zr9YMSunK1RbQ2rA8RVI1DHd6iMLqAc+o7TYAUqv+MapADGTkuqkq7gasFIQc7hBz7rUUweGzW1IHax1PloKq4OJEZncam5I1AA/SNwT+FEsLj3k0iUIn2rWJ8OwfHwqCUtlkIN6RZbEbs5QSP0gq2PcbMSaqGPM+ZghPIqgUjz49utFI8DYai55nT8L0x8NYcLeyluRQsTEwW0Uj6jWUHhZTYd1wb0O2uxuSDmU/WXh4Ei59tSzQ8dTSY3BsNQdbWOnHxFta6LsCcOJnZnOuYHUe3s07aM4GHESZZIo2HVEYkRQgCL/wCPNoLdvOhWLiK6ga8xTo8OhjX6w1NjqAewcu/zp8I8nRLlWg9tLZ0m9fLJCiZjkBniQAdyBtPZUW13UQYaPeRu6b3MI3WS1yCLkGg4gUcFUeQpbDkKqhg4yuyS0KDRB9oI5LSQhmPFld0zHtKjS/hQ6nCqaBsvelxf+uvnLKf4iieCSVcrx4WMZwQLsxurA3JVpNFIvqRQKGXKwNgbG9mFwfEc6IDpBL1T9HdRa+RblbEZWPNbEi1C0ai5FsKXQLhYAEvlvIwAuuYlPpOBU8qHYzArA+R8LhAbA6JnFjqDfNUr9Ipz9ccGGiqLBgFIGmgsAB2VTxeMaVizm7GwvoNALAWHdQqL+wnL0cHj/wDWwvlCB8Qb1bm2VAm6mKqpILbhWYq7A/RsyknKo4kHjpQ8GlFE4IxSY+WUsxZjck3J765fWX9ZP3hTaRxcaEg8iORGtxRVoH7NJ0n2ZJLi2fdrlS2WVwqKugN941rn21Rlnw4gSNpy7KzMdwhkvmtpnay8uOtCsQTIc0rPK3bIxb2DgPIV1Srxr7YbkrMf0meP0qTKsgXqWzlM3qLxy6V1RdI/7y/7H7i11A4JOh8ekaLAH6GP9RP3RU9Q4ONlijDKVOSM2NuBUEHTtFTVWuiZqmLHM6MGjdkYAi62vY8Rc0xo7nM13b7TksfaadXV1K7Oti3pb0lKK0wWupKWuOFpK6kvXHCmkvXUx5gvEgd3P2ca44kpyGp8LsjES6x4eZh9orkX3pLVZfo9Kv52TCw9oeXMw/ZQfxpcpxXbGRxzl0gXM+dwLm17ny4Vqdn4cBQQdRoazMuGEUxBdZFYKyugYA3uDYHX1lYeVEItupHrnPYQ2nmCNL15WRb0evifFU+zTowqDGycRQyTbGRS41U631tbtJHKhv8AayAEDgTxdiAL9w7KXQ5yCUzGmzbRHA8fZVZtsI+iMjX+yb/hTJ8MGF2F+ztFEtC5/Ir491IudO/+udRQxWW/IntGmnYOHDzqjjSEJ1sL/jyIFTbOwRTMVJYPa4sTqOY0vaqYT4yRK8XKLssmmmlJpDXpHmHClFNFOFaYOpaXCwtKcsSPKexFLW8W9UeZoi3R50AM8sMAOgFzM5I4gJHpf9qglOMe2NhjlPUUDa40cg2Nhsrk+lzFVDBTlgD3PBQBmPM+AqXZ0EJdQNnwqpYAtM0jsRcXKh+J1pD8mC6KY+Flfev5M2cQo4so/aHzpY5lb1SD4EH8KNz7dZJHWODDKFZlGXDITYEga27qd0lbMMK5VVZomLZUCa5hyAFZj8lTlxSCzeDPFj5yYGpaSrGDRbs7/m4wXfvA4L5mwquyCiCuqI7dwx1MU6k/VV4yo7gWF7eNJ+XMN91iD+3EPwWg5oLgzIdI/wC8v+z+4tJSbfxiPiHZEkCnLYFgT6ijiBY611TyeyhLRssUNIv8DD/7S1BU+KOkX+Bh/wDaWm4aAu4UcSbfzp8P2oTP9w550hh3joJC5yqhJXQes4I4EcBVL8uwfcS/5y/8KK7W2Vh5XH/dlVQBVUQs1rcdb63NUh0awvPGSeUHzagbYSUaIE23ESFXDSMTwAmuT4AJrV9hIP8A4EngZxm9wDN8Knx+zvR8LnwJLqdJpx+eA+yBb6NfCojhsHPDGMMg3iteUSLK0jafeorc6FyYXFFAbaizZZMPJGRxyyEsPFJFF/aKvJhc/wCaeOQHgA6h/AxsQQe6pMP0fmltGTI9yAoMTMI1vqzTSoCoA4AXNa/FdAcG6KpisVGUMpKt4nkT3msWSjuCZhpY2U2YEHsIIPsNMonidlvh52wrOZIzG0kTNqyFRe1+Q0II4cKGXp8ZchUo8QhgsDH6OZ5RJJ9IYxGrCNdObMBmPkav7G2mVkZUhiw6hHN1SzA5TlLSvrxtQ/fkbOsLXfFZM3NMwHWXlfxqDbGBOGXG4RZJHhWKORVkIazF1uRp3mosqlKXej0MM8cIbjb9hATGSYRyl5S2brmUtYrfimgGqMLa6MKTDRSzsspw/WbLmcq6qSSQGVb5TYDh+jSTdJsVh48Qjph45N3FKrxr1lEpVOseDOF59vbVeV5J44UmlmaFsQqRtI2SUwuhu0luRINi3K/KgUI+jX5GS7TJOkoieQQo530ahWFgLk3fq24lSSG4euOyg2E6E5jeSV9Ra1uB7blv4VJtbpHDBiXWBklSQwrvDdmAjsCwbS7MRq3MVpYZcyZh2fw40vJ8Q8Xz7Ow2HCYVI8xNrJc2vl4cu6qD9DcPrdGsdCczEcdNB6tG8NhgcOhNrimQ48BrNYX4EHTwI5Ui2injop4Povh1y5Y0svO1z43Nz7TVXbJCtp7O/hRnGYjKptw/GszinLceZrrsykivh8KHaxGrf0T7Kj6Q7XGF3SoWDNckqxVgo0GqkHnTH2ruHDZc17qNbW534f1es9tzBPNI0mbOeBUaZQOAXtHxp2OLbsVkkoxa9mnwHSZZRaS8vYWYCRfCWxJHc1/KpTioCbF3hJ4GUB4z4Sx8PNawOCRllXkCQNeXlW1gmUdVwGVhZh/9h2MDqCOY7CavjJo86UEW5oChsw7CLEEEHgysNCD2ioMT6jeFT4UEYOANxvLl/UzADyzB7edQ4n1G8DTk7QhqnRoul+0TFII2kMUJVQiKCqE5Rc5U4i/E62pMPHcLh0+kYIZg8bhVZZGVbJISNRbjp2ValjDY3HZgGtg1tcXt1QdL8NazeG2bHMsQlYgDBM4AbLmZXcqD26627q8/8avkz1P1MuHBaRoMTscx7iPFYuKGUyOyl2zNYgAZdLDrX4kceNRYbasOFadIS8mIjRwpaMiPMiDNYve3NgOeXjWdlkzNGrtpJhoAwy55ZLMSI4r/AFiQLk6AXrW7LnCnacbdVpDaMNwYmPKEVuDNfTSjJmybAdNMWmHgDQJLNKpkWzhQ0KC7yO3AOeSgVU6V7TGJXCzqpUSRs2UkEjrDS4oXDjZUTCErFvIo5oGiZyjIr6K76HUakgeyrO1IQmFwShg2WN1zDgbMNRflRQa5ATaaYLoni9jZsOsfpEEJch5Fkz5rfUWyg6fW9lDoSMy5uFxfwvrRPHbNlkkd1XOrEkMrLa3LnpYWFj2VXLeiZOtgr+x6c8dh/JJT/CiOyuhsIDuJUxkiAsmHUGMMR9ovqw7hTPyLN9j/AFR/8qt7K2Q4mQvZFDAlt4lxbwa9DxXsPm/R5f0k2lK+KkaQ5W6oKhQgWygBQttAAAPKuq1013z4+dpLZiwPVZWFsq5bEHXq5a6pSk1WL4Q/4GH/ANpafsyZVc5jlurKG+yTzofhZ2eOMsbndxgaAWAUADTuqUVXFfGmSyfysufk0/ewf5g+Vd+Tf/2wf5n8qp1b2csWcGU9UEXUAnMOeo4UQJZEIXDSok8KySFQTnaxTmAQuhpXlsmSNoERQAib2TLm+tJIEQGRj3m1Xo8bhAWLKh4WyxMARY6AE6Nw61SflbCAWES2HbHr6tuPaWpTV/TGJ0q0Bo55x/8AIwo8FmHxUCiOE27jFICSwSn7BZ+t3DeKD/qoGWqXCYoxsGABI4X4X7bc6140ZzZbxW0nlZsRIuR5F3caXvljHrv+0dB50NvUk05clmNyf6t3Co6OMeKBlKy8cO7bOZkUvu8UHIBAOUKt7XqfOuOnxDHPCs8ISNSuZzu7OXIvZV6hGp1qLB4mH0OSOSaONt+GAa7MQFX1UUFjUeF2nFE2eKKaZwCM0rCFNRY9RczkWPO1STUnJ0hvJpKipJiGdXM7bx5ESPMv0eVYyChtbrPoL8qr9JsWuHDRZllOYOztZnZ8lrsbngCVy20Aq7Jtt0HVWCK+gEcV28d5IWa/eLVgcfI7yMGvoTWKEk/kFG3tsqvKXe58q9K2Jijkt3cOy/KsDhsO6sGZGVRwJBFzyGv9aVqujeLBOXhrYd972PtBFBmjcbKsUqlRZxmLxRbcoxK/atqvaNPhetBsXZqRRtmzyZxqzkn2dmvsoQiYpnYRSxRn7LrmJHC+e1vZXHZk6EviMWQeSRWN+/MwsPALU1aLUg1Ilha5Ycjzt30MlTnVvD3UesWB5NYkeJAAPsqhtXFARX76CjGCsUQWI7Afb/VqBYG6O6k8D/O/sIorg1NjfjYk+J4/LyoU+JBkYi9hYa2FyNCdOXjVOH91E2bcSxLFmdTbgbny1/GpGxtjVZZSFueJ4eFD8RieQ41YSVZssJtPe2BNyqgeCjgKmxC9RvA/hWf2SCiaEgnU2tc+dEPSjzc+3+VGpUhbhbNX0mLJii0M2TewokoKAjJlHqNzNh3WqKXZqz4WAJhw+7dkXKrM2RQGAZxqdWJPLWs5DjypGU8NdQCPZa3tBohJtZ59JJZCPu82VB3BEstvGpnjbfZsuXsMx4UqJPSZIoyYyse9lS6kkaKgJZBa40FVMKmHR0Y4oNkYNlihmfgQbAlQOVD48Oq+qqjwAFSUxeMvtiXQRxUuEeR3z4s5mZrCBBa5vxZ++k2ltGORIY4xLaIMM0gQE5iDwUmh4pQKZHDGLtHWLXZR2CurqeCPhgDMF6oubXawA7yeQo7Hs7CBI8zIbkZ3EnWBvqBHa2XvrP11Y9nLRn+mOHgGNlClQv0fqsWH5tL2bnreuoX0i/vL/s/uLXVJJbK4vRosB+Zj/UT90VYqvgPzMf6ifuip6qXRK+xa69JXMwGp08a0wU0tOw0Dyn6KOST9RSR73D41f/s5iALuIoR2yyqP9K3NC5xXbDjCT6QOrqJDYa5WY4uGy2zbuN5LE8BxF6XCbGhkbImKctYkfQADQX4lqU/Ix+xy8XK1fEGGkrhwrqeTsQIAb2F+Z506lKEKGIIUmwYjS45X7aZnFr3/AK7BauMBO3JsrJ4ezWqMiBzmU5ZBz5Nbt7D31LtqUlyQLi1rc6FpibfLmKRJ7KoKkTYzGMbKwtblzPeak2djxG1zwtr+PwIFMaQOLHy7vCqk8Oh1oGrQa0egJgosSgfeMo4gjkeB1/rhV/AdGMOhvvHc8rsPwCivOdn7bkgOnWU8VPDyoqOl4+qlu7NpUUsbT0XQzKtm/wAbNGi6WtWD2htTeyBR6qkk9hPKhu0ukUkuhNh2Ckw7hFGbQnUgjX2c65Y2jHNSYbZxHEWbsvbmewef9d2ewi6Ent/ryqXEYzeNdtFHqr/E9pPM+XAVRlx2lh7afjhx2yfLPlpE2LxXtpmCw9zc1Dh8OWNzRSNLCnLYp6JlauJpFFITrTAR6y2FSDEGwYcRxqtIdDXZ7CsONFgceHFjxq5WVhkIIINqN7Pxwa2tgTbXQA957O+jjKtMVOH2i/SipcTg3jtnWwPBrgq36rqSD7aiFMEi11dTZGsL/wBa1xw6uNE5tipCbYmezWB3cCl214XdrKPZVuCLDCHeRYcMwfLfEMZPq3zZRp5VPLyYRdXsrh4eWS5Vr2eV9IZAcS9iPq/uLS0Q6W43NjJDdPqaLGEUWjUWC8rWt4iupXO9jPx1qwxhcK6wRFlIBRLHkeqOYp1EZ9hnB4XD4iF2yOkO9iY3U50UmwPDiarY+EJIwHC+nnraqYSvRJOFbJNj7PE8wjZmVcrMStsxy8gToKsJjEQ/Q4Vb3sJJbzOT3X0HlS9F2tib2v8ARSfgKgwkDImHxaSOrzTZGQH6MJcjKF/jxqfPybpOizxZY4K5RsJ7c2k6sSzs6co1kyL2WCrx1vfsqDEQM53awl1SxU2awzDOwZxUGxtoSwspEUJhaeWMFheS7EkkHkBbzqNNtYiaPEMZZChSXOD1EV1PUSG2psoubUnghjzz+nQYxLwRRpFiWMRlOgUABVXUXJueJt2k0Q2bsnCJKwjlzSopuhcEjMvNbdlBGwEWGfAMSxDlmJc5zmdRYC/LMfaah6P7szwZMpkU4syWHWFycuc9/K9dwRn58lNX2C6WCEswVdSSAPE02iOzXEStKyh//Gqm4BJHWJtroun7Veh0jzn2CcbtuXfFMPKyRoMgtazZT1nKkEElrm/hVTGbUZjdmLNa1z+GmgHhTtr4tCfo4o4ha1owdf0iSST2eXfQZnpJQh7teoJMOrcRUkalmCqCzHQAC5PgBWj6PdBpcU9swUA2JFmsdNM5OS+o9XNxHMgHjTIPgCODeR1pG2bPkzCN2T7ao5X3rWr23Z3/AEuwKZTI+drqfpJlXXmN3wJBsMpUXvblV3bqiGHfBFlQ/WDgN1RdskikhgAGtcAHdkWFwaXyTdILaVs+emva5H86gNbPpjhI2IliFs9wRa3WFjcrybiD26HUEE5lcGTxNa4s1MpgmjGw+jOJxZO5juL2LnQX7L6knwBqouC762eyemaYaIRRRMxAF2Z1W/P1QDlHHx4m5oHo2wRjug+Kw7xmWK8YKhmW5A11z3AZQeFyLcr0Dw2C4Fq18/TZ5AwCRqCCCc7k2IsdQVHdYjuod+RZN20m5lyIBd2R1UZjlXVgAbnsvXJ72YD447VJauApVpwA6mXpzGmCtOElPVNNY9Wlfgajja4rDh0zaAdtSYPEZWseHZ3UyPUk9gpmbnXHG26J4CaV3jgmjQshfdyKGSUra1lIKhtbk8bX76u7Sws+HF8Xg1CcN9hmsB3lblfaF8ayuyNoPGyvG2V4yGVuy3dzHaOYJFeuTdLcPPgZHLIDujniJ6ykixWx9YX4Ed1ZKTjtA0n2YaeADKVbMjjMjcLjvHIg6EVWn9X2fiKtboph4Iz6wVmI7N4bgez8aq4j1TT07QhqmaHpHh5JsY6YfIZFiWR96OrlA0Re0nt5UMG3VC4YlGSORJQ8MF2LSCyhlvrf8KNrjo49qTmR1QNhVtmIF+r30E2WZMPDg8VuWeOMzBgCA1nIykKdTUPFJ/72XvLOuN6Md0lxMEmKd4xIFIT1/XzZFD5raXzZq6qO2oyJ5M3VJOax4jMAwBtzsRXUSAN1DtKWbD4eOZFSKFInLA33gCDdoO86X8KpTSlmLHiTemQ41nhiB4LHGABoNEAv3muqqEaRJOVhPoypOJsOJjkA9gqvBjTuoMO6NGcPLnkc6ra5IC29Ympej+JSPEhnZUXJIMzGw1A51BvMOp9aWc3vaMbuP/MfU+QpGVNy0HGTUdEmNUwzFN5niSQzKhUKxd9bFh9XWmx4TLGrIGfeiRcpBcIhbrKluFzxPGnYjbTuxZYoIyeZUytpoNWsvwqOTac7aGeW3YpEY9iAUKwzfZjm/YVw2CxDwm8b5o8m5zLYpyOQt3czUuxsBOkwaUZV6xYlkFzlIu2tyazTxBvWLN+szN+JpPRE+wvsFb+m9sHl/JJT5ccFgZHFxqVN7FWIsfEEcqjtQTbOM6+TkB8TVT0joq2Vpp8xJqBm1pCajkpJSajopPFZ4iqGVyMofMN4oH5tSrLchutkPrXFrlbV6XhNnvLhVjwqLdGWUi4HXUpugVY5sgLSuT9pWHG4rwvExZk7+NWdn9NsdEAqYiSw4Bsslv1TICV5cLUmcW/vQ+GRRSpK0+z3n8jyJDKy5kb8xHnCR2RDriGLjNvGdppBlOpZNNNM50z6WRRxJC5jjVFy7sDP1RoFWJhdjlAW7BV1bUZrL5ftDpbtCRfpMS4BHBSI9OwmMA1neJ7ST7T/ABpagF+VvbSNRtPahxABSLKgJCqqKGPC7vu1AubAdwAGupNGQMo1R9LX04ePZ50yXEZLopByixuqt2XAzA8/wpk21GIXPntbq30XTTqjha4tp2U5WhMnbs1+MwGEywPh4sPIrQxb5psaIlSYLaVTCJElU5hck5gb9UdtrF7S2akJWHNI0fpBhEkbyLvH9HCswdQroLYjLvBwALC9qwM2KI1yGx4E5gD4aCmw4p3Nlyjy+d6FnG76P9LLaSpC8wcGKeVUiWJSkiuBLCgeNjmQqcpCkA6U/au1YzgNxnJcziUhZ3xYICMuaSZ1Cq1zoIzc65qwmM3sehc+Wn4VJszZs0qvMEkkjj9dgC4XndragAc7WFdVnFu9KKYHBp4pwsRjTVNK5pqmuOEqCE6GpjVYesR31jNRYQ2S/bTI+HjSYh76Uq1xxbwcliL+B8KN4Bo1lUyLnCm4B0F+V+1b20rPRHjRKN7gHut7K0FmkmlLMWY3JNyagxHqnwqPBT5l7xoamkS4I7dKeuiZ6ZpelOzHnljtCJFWOMhioABtzk09hNUc8KQvHLiI87OrWjvMwygi1k0B17aEzs8gG9kkltYAOxy6aeoOr8KaqgCwAA7tB7Km/T222wnJWZLpIY/SpMm9K9SxZQpPUW5IvprelqLpD/eX/Z/cWuoXBLQ+PSNHgPzMf6ifuip6bFhsiRre/wBHE17Aesim3xpwquLtE0lTGsgPEA2p1OjiZr2BNhc25Dtpt60wWuNJeurjhQK6uNdXHDXawJ7NfZWQlYsSTxJvWm2tLlhbv09tZkDSlZB+JfZymuvem3ri1LHEkPCkw2FBkNhpxJ5UkR4UV2rgpcNEokQKX4ZXV/I5TdW7j3a0Eno5ALaE1ydfHu7v65VFs4DeKTwXrezgPbao3Jub1JE1jehCL0UbSSKgtdja54XJ4nuHE+Brc4zZu1QxWHf4fDoAkSvPHh13agKHs0gIZ7Z2tzc1hsDj1Qy3Fy0Toh7GYqD7Y94t/wBOjUW4yqWnw6kgEhUnkYG3A5YgL/tUYLsIJsCV45Z8U7Y4xiwghxBnYE8HmkVmKRC2oS5OnAXNZ/GbKjgeNoZt/FKOq+7eIh1y7yNlcWupP1SdCOF6KYHbGEgZ23uIdmR41aKFISmewLK8kpN8uYar9a+hApm3OlCYlYYYYTGsZRUDujWVVKhVCxjdgks7HMcxNzwFhZqBW1oi0gUAktYKO86AeZNegtsLCYWLCrE8fpMEyPJiEPW3cYaTFM9tTGFUgAj7I5kHI7UwkmHniIdC1oyGClgDIptdJks3PkfKndItsy7qNHUiSSJGmmO7zSoXMkaDdiyxiymx1YoL2AAoVs4DyOCxIGUEkhfsgm4XyGnlUsbaUQ2r0cGHgik36yGQI2SwUqGTPwzEm3A6DjQzC9YhUBdmNgEBYk9gVbknwpyBHOaQCrO0dlzQFd/DLCWuV3iMmYC1yMw14j21WHCtMGsagvZr91TE1VxDaisZqJI1uakzVEr6WqQDlXGkkba0Y2RDEwYzPlVfqgG7XvwIN73toBQZtCtWImrQWHTtNGcFI92AAtvtAcGI7bWHboL0QBvWXjNjetFsQh2CMQo4m+lgBc/AH2UcXXYqcbRMaQUku3MKxJyToOQXIy25EFiCLjW1NG2ML2Yn3Yv+VF+SIvgzIdIf7y/7P7i11J0gxkbYlym8ynLbNlv6i3vY243rqQ3soitGwn4R/wCDB/tLUVC5ekV8n0fCOJfW+zGov6vdS4Xb4LreO4vqM3Hu9WmxmlEVKLbCm08e0EaJGxWR7OxHEL9VfPU0N/tLifvT7sf/ABqxiemsDuWbAQsx5l2J08qjHTGD/wDH4f2n5UDphrSLOAx2MlUv6QY4l9aV8oQdwst2buFWHxMmUN6XisrGyuYcqMf0frH2VT6QdJFnhiZYt1u+CK4MfiEy6Gmy/wDUI4hYxLD14vVdJCnK3q5SKC0FRK20cUnW3onj7TldT3EWDLVqXExgKZI54MwDC6Z015i3WA8aGbP25E0gHo4tcM5L3dgpuFDZbKCeOlbdv+oikWOGuOwyAj/brlLidxvswfSORcqhJFdT1rrfwsQeB46UCU1Z6Q7ZEmIkKxiNc5sgOgA07NeZ86Ftje74/wAqJys2MaVFkmxqN+yoDjO74/yprYq44fGhsNBTYv5xSWyZbtnOoUjUMfP42p+0ukEszZ2clxbK69Q9X1SMtrEHW4oUuPsmUC1+JvxHZaofSO6h02aXpxdEvzUnw1JPzqAJbTX2UT2VtmNZsL9ALoyEnMSHswOqkEdgrX9Kekm+kw7ujSRrJYxTNHIuqkWVhEpAF+DZuArE0c9GP2lsiGPCxSrMGle2eK6XS4J4KSdLDjbjwp2Mw2HXDRNFIXlJO8QtfKLaaBRbW44mr3SudGiGSCGIF9AiIGta1i4Fz8Kvba2nDJgFiEGRoAuSQOLnRc+YZBcNft4gGtswF7cweG3eHGGWcy+rJnjcJM1gxkjzG4sSVygcLHxoY2RmZRuxGYl64CqnWuLtYAfaUW1rVbW6aB4MCHgDugUCRpHLDqKGKgWAJsOObhWf2jtRcuIbd9aRkF83BQFNrW11FZZxKYJMQ6RwtLJIUDgNcsWjRnKJ5K1u3zrWY7omUWNsRiZZcNCjmaIvlCtGvVjjCG3rHL2jzrCbI6Rvhpopo1XeR6qWuRrmWxAIuLGmYnpPO+9UuwWZ2kkRTZGZjcm3ZcDTuFYdR6L0S2RgDs5cRi4hEBKuaVFYuQs4AXMSSE1sxXkDzoim2YsJteec43CSxvERGdXyKXX/ALcDD3MRUcCAQwvexvXjqYzUXF7cLnh4dlSjHd3x/lRf2Ybr/qL0gweJeL0VNUDbyQB1jYtl6qI9ibEE5iovcceWRQ1S9N7vj/KlXHd3x/lRLRxcNVMZwHjXend3x/lUOJxVxw+Na2cTxPpViIc6GQ4q3KpfTu741iZrRdZusPGrAIoYMX3fH+VSnH/o/H+VbYNBVJbcKuYWccGOh+FA12pb6vx/lTH2ueQ+P8q20ZRtcN0UEiBxisMoPJiwYdxFuNFNkdAUd7PioZLa7uInO9vqgta16w2yukRU2K3B77a9vCikfSXUWQg3GofUd4OWjTQuXJPoD9J8WRi5QIFhAKqIiNVyqosTzOlye011SdL+krS4yR8tr7sanMerGi3JsLk5b8OddU7ex66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0054" name="Picture 6" descr="https://encrypted-tbn3.gstatic.com/images?q=tbn:ANd9GcQeapof3KjVtwbo-rrcTwAPYw2TthLyuKCdoypgSylZSwqSzSqJ9w"/>
          <p:cNvPicPr>
            <a:picLocks noChangeAspect="1" noChangeArrowheads="1"/>
          </p:cNvPicPr>
          <p:nvPr/>
        </p:nvPicPr>
        <p:blipFill>
          <a:blip r:embed="rId4" cstate="print"/>
          <a:srcRect/>
          <a:stretch>
            <a:fillRect/>
          </a:stretch>
        </p:blipFill>
        <p:spPr bwMode="auto">
          <a:xfrm>
            <a:off x="1752600" y="2362200"/>
            <a:ext cx="5851071" cy="32766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Section 3 – Financial Controls and Audits</a:t>
            </a:r>
            <a:endParaRPr lang="en-US" dirty="0">
              <a:solidFill>
                <a:schemeClr val="accent1">
                  <a:lumMod val="60000"/>
                  <a:lumOff val="40000"/>
                </a:schemeClr>
              </a:solidFill>
            </a:endParaRPr>
          </a:p>
        </p:txBody>
      </p:sp>
      <p:pic>
        <p:nvPicPr>
          <p:cNvPr id="7170" name="Picture 2" descr="Image result for picture of seahawks controlling the line of scrim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800"/>
            <a:ext cx="3747821" cy="1970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dn3.sbnation.com/assets/3931771/4-2-5.png"/>
          <p:cNvPicPr>
            <a:picLocks noChangeAspect="1" noChangeArrowheads="1"/>
          </p:cNvPicPr>
          <p:nvPr/>
        </p:nvPicPr>
        <p:blipFill>
          <a:blip r:embed="rId3" cstate="print"/>
          <a:srcRect/>
          <a:stretch>
            <a:fillRect/>
          </a:stretch>
        </p:blipFill>
        <p:spPr bwMode="auto">
          <a:xfrm>
            <a:off x="4830381" y="3352800"/>
            <a:ext cx="4012900" cy="1970630"/>
          </a:xfrm>
          <a:prstGeom prst="rect">
            <a:avLst/>
          </a:prstGeom>
          <a:noFill/>
        </p:spPr>
      </p:pic>
    </p:spTree>
    <p:extLst>
      <p:ext uri="{BB962C8B-B14F-4D97-AF65-F5344CB8AC3E}">
        <p14:creationId xmlns:p14="http://schemas.microsoft.com/office/powerpoint/2010/main" val="11836334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Financial Controls and Audits</a:t>
            </a:r>
            <a:endParaRPr lang="en-US" dirty="0">
              <a:solidFill>
                <a:schemeClr val="accent1">
                  <a:lumMod val="60000"/>
                  <a:lumOff val="40000"/>
                </a:schemeClr>
              </a:solidFill>
            </a:endParaRPr>
          </a:p>
        </p:txBody>
      </p:sp>
      <p:sp>
        <p:nvSpPr>
          <p:cNvPr id="5" name="Content Placeholder 4"/>
          <p:cNvSpPr>
            <a:spLocks noGrp="1"/>
          </p:cNvSpPr>
          <p:nvPr>
            <p:ph idx="1"/>
          </p:nvPr>
        </p:nvSpPr>
        <p:spPr>
          <a:xfrm>
            <a:off x="685800" y="1981200"/>
            <a:ext cx="7696200" cy="3810000"/>
          </a:xfrm>
        </p:spPr>
        <p:txBody>
          <a:bodyPr wrap="square"/>
          <a:lstStyle/>
          <a:p>
            <a:r>
              <a:rPr lang="en-US" sz="2400" dirty="0" smtClean="0"/>
              <a:t>Don’t change the budget in mid year.  Special assessment requires a supplemental budget.</a:t>
            </a:r>
          </a:p>
          <a:p>
            <a:r>
              <a:rPr lang="en-US" sz="2400" dirty="0" smtClean="0"/>
              <a:t>The budget is only an estimate and a tool.</a:t>
            </a:r>
          </a:p>
          <a:p>
            <a:r>
              <a:rPr lang="en-US" sz="2400" dirty="0" smtClean="0"/>
              <a:t>Variances will exist for every item.  Important to look at the “Big Picture”.</a:t>
            </a:r>
          </a:p>
          <a:p>
            <a:r>
              <a:rPr lang="en-US" sz="2400" dirty="0" smtClean="0"/>
              <a:t>Read financial statements.</a:t>
            </a:r>
          </a:p>
          <a:p>
            <a:r>
              <a:rPr lang="en-US" sz="2400" dirty="0" smtClean="0"/>
              <a:t>Reconcile bank accounts.</a:t>
            </a:r>
          </a:p>
          <a:p>
            <a:r>
              <a:rPr lang="en-US" sz="2400" dirty="0" smtClean="0"/>
              <a:t>Two board members authorize </a:t>
            </a:r>
            <a:r>
              <a:rPr lang="en-US" sz="2400" b="1" dirty="0" smtClean="0"/>
              <a:t>reserve</a:t>
            </a:r>
            <a:r>
              <a:rPr lang="en-US" sz="2400" dirty="0" smtClean="0"/>
              <a:t> expenses.</a:t>
            </a:r>
            <a:endParaRPr lang="en-US" sz="2400" dirty="0"/>
          </a:p>
        </p:txBody>
      </p:sp>
    </p:spTree>
    <p:extLst>
      <p:ext uri="{BB962C8B-B14F-4D97-AF65-F5344CB8AC3E}">
        <p14:creationId xmlns:p14="http://schemas.microsoft.com/office/powerpoint/2010/main" val="3710008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Financial Controls and Audit</a:t>
            </a:r>
            <a:endParaRPr lang="en-US" dirty="0">
              <a:solidFill>
                <a:schemeClr val="accent1">
                  <a:lumMod val="60000"/>
                  <a:lumOff val="40000"/>
                </a:schemeClr>
              </a:solidFill>
            </a:endParaRPr>
          </a:p>
        </p:txBody>
      </p:sp>
      <p:sp>
        <p:nvSpPr>
          <p:cNvPr id="5" name="Content Placeholder 4"/>
          <p:cNvSpPr>
            <a:spLocks noGrp="1"/>
          </p:cNvSpPr>
          <p:nvPr>
            <p:ph idx="1"/>
          </p:nvPr>
        </p:nvSpPr>
        <p:spPr>
          <a:xfrm>
            <a:off x="685800" y="1981200"/>
            <a:ext cx="7772400" cy="4343400"/>
          </a:xfrm>
        </p:spPr>
        <p:txBody>
          <a:bodyPr wrap="square"/>
          <a:lstStyle/>
          <a:p>
            <a:r>
              <a:rPr lang="en-US" sz="2400" dirty="0" smtClean="0"/>
              <a:t>Use multiple banking institutions if reserves are over $250K.</a:t>
            </a:r>
          </a:p>
          <a:p>
            <a:r>
              <a:rPr lang="en-US" sz="2400" dirty="0" smtClean="0"/>
              <a:t>Liquidity and Safety more important than return on money.</a:t>
            </a:r>
          </a:p>
          <a:p>
            <a:r>
              <a:rPr lang="en-US" sz="2400" dirty="0" smtClean="0"/>
              <a:t>Borrowing from reserves – not allowed for operating expenses.</a:t>
            </a:r>
          </a:p>
          <a:p>
            <a:r>
              <a:rPr lang="en-US" sz="2400" dirty="0" smtClean="0"/>
              <a:t>Minutes should show approval for all reserve expenses and reserve transfers.</a:t>
            </a:r>
            <a:endParaRPr lang="en-US" sz="2400" dirty="0"/>
          </a:p>
        </p:txBody>
      </p:sp>
    </p:spTree>
    <p:extLst>
      <p:ext uri="{BB962C8B-B14F-4D97-AF65-F5344CB8AC3E}">
        <p14:creationId xmlns:p14="http://schemas.microsoft.com/office/powerpoint/2010/main" val="1183633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52729" y="304800"/>
            <a:ext cx="7772400" cy="914400"/>
          </a:xfrm>
        </p:spPr>
        <p:txBody>
          <a:bodyPr/>
          <a:lstStyle/>
          <a:p>
            <a:pPr algn="ctr"/>
            <a:r>
              <a:rPr lang="en-US" dirty="0" smtClean="0">
                <a:solidFill>
                  <a:schemeClr val="accent1">
                    <a:lumMod val="60000"/>
                    <a:lumOff val="40000"/>
                  </a:schemeClr>
                </a:solidFill>
              </a:rPr>
              <a:t>The Schedule Today:</a:t>
            </a:r>
          </a:p>
        </p:txBody>
      </p:sp>
      <p:sp>
        <p:nvSpPr>
          <p:cNvPr id="6147" name="Rectangle 3"/>
          <p:cNvSpPr>
            <a:spLocks noGrp="1" noChangeArrowheads="1"/>
          </p:cNvSpPr>
          <p:nvPr>
            <p:ph type="body" sz="half" idx="1"/>
          </p:nvPr>
        </p:nvSpPr>
        <p:spPr>
          <a:xfrm>
            <a:off x="795471" y="1350242"/>
            <a:ext cx="7772400" cy="2764558"/>
          </a:xfrm>
        </p:spPr>
        <p:txBody>
          <a:bodyPr/>
          <a:lstStyle/>
          <a:p>
            <a:pPr marL="457200" indent="-457200">
              <a:lnSpc>
                <a:spcPct val="80000"/>
              </a:lnSpc>
              <a:buFontTx/>
              <a:buAutoNum type="arabicPeriod"/>
            </a:pPr>
            <a:r>
              <a:rPr lang="en-US" sz="2400" dirty="0" smtClean="0"/>
              <a:t>Requirements/Definitions/Roles</a:t>
            </a:r>
          </a:p>
          <a:p>
            <a:pPr marL="857250" lvl="1" indent="-457200">
              <a:lnSpc>
                <a:spcPct val="80000"/>
              </a:lnSpc>
              <a:buFont typeface="Arial" panose="020B0604020202020204" pitchFamily="34" charset="0"/>
              <a:buChar char="•"/>
            </a:pPr>
            <a:r>
              <a:rPr lang="en-US" sz="2000" dirty="0" smtClean="0"/>
              <a:t>Questions and answers</a:t>
            </a:r>
          </a:p>
          <a:p>
            <a:pPr marL="457200" indent="-457200">
              <a:lnSpc>
                <a:spcPct val="80000"/>
              </a:lnSpc>
              <a:buFontTx/>
              <a:buAutoNum type="arabicPeriod"/>
            </a:pPr>
            <a:r>
              <a:rPr lang="en-US" sz="2400" dirty="0" smtClean="0"/>
              <a:t>Budget Development/Pitfalls</a:t>
            </a:r>
          </a:p>
          <a:p>
            <a:pPr marL="857250" lvl="1" indent="-457200">
              <a:lnSpc>
                <a:spcPct val="80000"/>
              </a:lnSpc>
              <a:buFont typeface="Arial" panose="020B0604020202020204" pitchFamily="34" charset="0"/>
              <a:buChar char="•"/>
            </a:pPr>
            <a:r>
              <a:rPr lang="en-US" sz="2000" dirty="0" smtClean="0"/>
              <a:t>Questions and answers</a:t>
            </a:r>
          </a:p>
          <a:p>
            <a:pPr marL="457200" indent="-457200">
              <a:lnSpc>
                <a:spcPct val="80000"/>
              </a:lnSpc>
              <a:buFontTx/>
              <a:buAutoNum type="arabicPeriod"/>
            </a:pPr>
            <a:r>
              <a:rPr lang="en-US" sz="2400" dirty="0" smtClean="0"/>
              <a:t>Financial/Audit Controls</a:t>
            </a:r>
          </a:p>
          <a:p>
            <a:pPr marL="857250" lvl="1" indent="-457200">
              <a:lnSpc>
                <a:spcPct val="80000"/>
              </a:lnSpc>
              <a:buFont typeface="Arial" panose="020B0604020202020204" pitchFamily="34" charset="0"/>
              <a:buChar char="•"/>
            </a:pPr>
            <a:r>
              <a:rPr lang="en-US" sz="2000" dirty="0" smtClean="0"/>
              <a:t>Questions and answers</a:t>
            </a:r>
          </a:p>
          <a:p>
            <a:pPr marL="457200" indent="-457200">
              <a:lnSpc>
                <a:spcPct val="80000"/>
              </a:lnSpc>
              <a:buFontTx/>
              <a:buAutoNum type="arabicPeriod"/>
            </a:pPr>
            <a:r>
              <a:rPr lang="en-US" sz="2400" dirty="0" smtClean="0"/>
              <a:t>Reserve Study – disclosure requirements</a:t>
            </a:r>
          </a:p>
          <a:p>
            <a:pPr marL="857250" lvl="1" indent="-457200">
              <a:lnSpc>
                <a:spcPct val="80000"/>
              </a:lnSpc>
              <a:buFont typeface="Arial" panose="020B0604020202020204" pitchFamily="34" charset="0"/>
              <a:buChar char="•"/>
            </a:pPr>
            <a:r>
              <a:rPr lang="en-US" sz="2000" dirty="0" smtClean="0"/>
              <a:t>Questions and answers</a:t>
            </a:r>
          </a:p>
          <a:p>
            <a:pPr marL="457200" indent="-457200">
              <a:lnSpc>
                <a:spcPct val="80000"/>
              </a:lnSpc>
              <a:buFontTx/>
              <a:buNone/>
            </a:pPr>
            <a:r>
              <a:rPr lang="en-US" sz="2000" dirty="0" smtClean="0"/>
              <a:t> </a:t>
            </a:r>
            <a:endParaRPr lang="en-US" sz="2000" b="1" dirty="0" smtClean="0"/>
          </a:p>
        </p:txBody>
      </p:sp>
      <p:pic>
        <p:nvPicPr>
          <p:cNvPr id="11" name="Picture 10"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733800"/>
            <a:ext cx="2201035" cy="284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2D050"/>
                </a:solidFill>
              </a:rPr>
              <a:t>Audits:</a:t>
            </a:r>
            <a:br>
              <a:rPr lang="en-US" dirty="0">
                <a:solidFill>
                  <a:srgbClr val="92D050"/>
                </a:solidFill>
              </a:rPr>
            </a:br>
            <a:r>
              <a:rPr lang="en-US" dirty="0">
                <a:solidFill>
                  <a:srgbClr val="92D050"/>
                </a:solidFill>
              </a:rPr>
              <a:t>What They </a:t>
            </a:r>
            <a:r>
              <a:rPr lang="en-US" u="sng" dirty="0" smtClean="0">
                <a:solidFill>
                  <a:srgbClr val="92D050"/>
                </a:solidFill>
              </a:rPr>
              <a:t>Do</a:t>
            </a:r>
            <a:r>
              <a:rPr lang="en-US" dirty="0" smtClean="0">
                <a:solidFill>
                  <a:srgbClr val="92D050"/>
                </a:solidFill>
              </a:rPr>
              <a:t> Accomplish</a:t>
            </a:r>
            <a:endParaRPr lang="en-US" dirty="0"/>
          </a:p>
        </p:txBody>
      </p:sp>
      <p:sp>
        <p:nvSpPr>
          <p:cNvPr id="5" name="Content Placeholder 4"/>
          <p:cNvSpPr>
            <a:spLocks noGrp="1"/>
          </p:cNvSpPr>
          <p:nvPr>
            <p:ph idx="1"/>
          </p:nvPr>
        </p:nvSpPr>
        <p:spPr>
          <a:xfrm>
            <a:off x="685800" y="1981200"/>
            <a:ext cx="7772400" cy="2133600"/>
          </a:xfrm>
        </p:spPr>
        <p:txBody>
          <a:bodyPr/>
          <a:lstStyle/>
          <a:p>
            <a:pPr>
              <a:lnSpc>
                <a:spcPct val="80000"/>
              </a:lnSpc>
            </a:pPr>
            <a:r>
              <a:rPr lang="en-US" sz="2400" dirty="0"/>
              <a:t>Provides compliance with the Condominium Act, 64.34 for condominiums, 64.38 for HOAs</a:t>
            </a:r>
          </a:p>
          <a:p>
            <a:pPr>
              <a:lnSpc>
                <a:spcPct val="80000"/>
              </a:lnSpc>
            </a:pPr>
            <a:r>
              <a:rPr lang="en-US" sz="2400" dirty="0"/>
              <a:t>Provides an opinion on the financial statements as a whole</a:t>
            </a:r>
          </a:p>
          <a:p>
            <a:pPr>
              <a:lnSpc>
                <a:spcPct val="80000"/>
              </a:lnSpc>
            </a:pPr>
            <a:r>
              <a:rPr lang="en-US" sz="2400" dirty="0"/>
              <a:t>Provides </a:t>
            </a:r>
            <a:r>
              <a:rPr lang="en-US" sz="2400" b="1" i="1" dirty="0"/>
              <a:t>reasonable </a:t>
            </a:r>
            <a:r>
              <a:rPr lang="en-US" sz="2400" dirty="0"/>
              <a:t>assurance that the statements are free of </a:t>
            </a:r>
            <a:r>
              <a:rPr lang="en-US" sz="2400" b="1" i="1" dirty="0"/>
              <a:t>material </a:t>
            </a:r>
            <a:r>
              <a:rPr lang="en-US" sz="2400" dirty="0"/>
              <a:t>misstatements</a:t>
            </a:r>
          </a:p>
          <a:p>
            <a:pPr>
              <a:lnSpc>
                <a:spcPct val="80000"/>
              </a:lnSpc>
            </a:pPr>
            <a:r>
              <a:rPr lang="en-US" sz="2400" dirty="0"/>
              <a:t>Provide an overview and </a:t>
            </a:r>
            <a:r>
              <a:rPr lang="en-US" sz="2400" dirty="0" smtClean="0"/>
              <a:t/>
            </a:r>
            <a:br>
              <a:rPr lang="en-US" sz="2400" dirty="0" smtClean="0"/>
            </a:br>
            <a:r>
              <a:rPr lang="en-US" sz="2400" dirty="0" smtClean="0"/>
              <a:t>understanding </a:t>
            </a:r>
            <a:r>
              <a:rPr lang="en-US" sz="2400" dirty="0"/>
              <a:t>of the </a:t>
            </a:r>
            <a:r>
              <a:rPr lang="en-US" sz="2400" dirty="0" smtClean="0"/>
              <a:t>association’s </a:t>
            </a:r>
            <a:br>
              <a:rPr lang="en-US" sz="2400" dirty="0" smtClean="0"/>
            </a:br>
            <a:r>
              <a:rPr lang="en-US" sz="2400" dirty="0" smtClean="0"/>
              <a:t>financial </a:t>
            </a:r>
            <a:r>
              <a:rPr lang="en-US" sz="2400" dirty="0"/>
              <a:t>controls</a:t>
            </a:r>
          </a:p>
          <a:p>
            <a:pPr>
              <a:lnSpc>
                <a:spcPct val="80000"/>
              </a:lnSpc>
            </a:pPr>
            <a:r>
              <a:rPr lang="en-US" sz="2400" dirty="0"/>
              <a:t>Provide audit adjustments </a:t>
            </a:r>
            <a:r>
              <a:rPr lang="en-US" sz="2400" dirty="0" smtClean="0"/>
              <a:t/>
            </a:r>
            <a:br>
              <a:rPr lang="en-US" sz="2400" dirty="0" smtClean="0"/>
            </a:br>
            <a:r>
              <a:rPr lang="en-US" sz="2400" dirty="0" smtClean="0"/>
              <a:t>(</a:t>
            </a:r>
            <a:r>
              <a:rPr lang="en-US" sz="2400" dirty="0"/>
              <a:t>if requested or necessary).</a:t>
            </a:r>
          </a:p>
          <a:p>
            <a:endParaRPr lang="en-US" dirty="0"/>
          </a:p>
        </p:txBody>
      </p:sp>
      <p:pic>
        <p:nvPicPr>
          <p:cNvPr id="7" name="Picture 2" descr="https://encrypted-tbn0.gstatic.com/images?q=tbn:ANd9GcSzRLOyQqMHhaIBc85I-x21jhctXZ2c60bwD6cx4sYegLDTRkqd"/>
          <p:cNvPicPr>
            <a:picLocks noChangeAspect="1" noChangeArrowheads="1"/>
          </p:cNvPicPr>
          <p:nvPr/>
        </p:nvPicPr>
        <p:blipFill>
          <a:blip r:embed="rId2" cstate="print"/>
          <a:srcRect/>
          <a:stretch>
            <a:fillRect/>
          </a:stretch>
        </p:blipFill>
        <p:spPr bwMode="auto">
          <a:xfrm>
            <a:off x="5867400" y="3901190"/>
            <a:ext cx="2209800" cy="2209800"/>
          </a:xfrm>
          <a:prstGeom prst="rect">
            <a:avLst/>
          </a:prstGeom>
          <a:noFill/>
        </p:spPr>
      </p:pic>
    </p:spTree>
    <p:extLst>
      <p:ext uri="{BB962C8B-B14F-4D97-AF65-F5344CB8AC3E}">
        <p14:creationId xmlns:p14="http://schemas.microsoft.com/office/powerpoint/2010/main" val="4218558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2D050"/>
                </a:solidFill>
              </a:rPr>
              <a:t>Audits:</a:t>
            </a:r>
            <a:br>
              <a:rPr lang="en-US" dirty="0">
                <a:solidFill>
                  <a:srgbClr val="92D050"/>
                </a:solidFill>
              </a:rPr>
            </a:br>
            <a:r>
              <a:rPr lang="en-US" dirty="0">
                <a:solidFill>
                  <a:srgbClr val="92D050"/>
                </a:solidFill>
              </a:rPr>
              <a:t>What They </a:t>
            </a:r>
            <a:r>
              <a:rPr lang="en-US" u="sng" dirty="0">
                <a:solidFill>
                  <a:srgbClr val="92D050"/>
                </a:solidFill>
              </a:rPr>
              <a:t>Don’t</a:t>
            </a:r>
            <a:r>
              <a:rPr lang="en-US" dirty="0">
                <a:solidFill>
                  <a:srgbClr val="92D050"/>
                </a:solidFill>
              </a:rPr>
              <a:t> </a:t>
            </a:r>
            <a:r>
              <a:rPr lang="en-US" dirty="0" smtClean="0">
                <a:solidFill>
                  <a:srgbClr val="92D050"/>
                </a:solidFill>
              </a:rPr>
              <a:t>Accomplish</a:t>
            </a:r>
            <a:endParaRPr lang="en-US" dirty="0"/>
          </a:p>
        </p:txBody>
      </p:sp>
      <p:sp>
        <p:nvSpPr>
          <p:cNvPr id="5" name="Content Placeholder 4"/>
          <p:cNvSpPr>
            <a:spLocks noGrp="1"/>
          </p:cNvSpPr>
          <p:nvPr>
            <p:ph idx="1"/>
          </p:nvPr>
        </p:nvSpPr>
        <p:spPr>
          <a:xfrm>
            <a:off x="685800" y="1981200"/>
            <a:ext cx="7772400" cy="2133600"/>
          </a:xfrm>
        </p:spPr>
        <p:txBody>
          <a:bodyPr/>
          <a:lstStyle/>
          <a:p>
            <a:r>
              <a:rPr lang="en-US" dirty="0"/>
              <a:t>Provide bookkeeping for the Association</a:t>
            </a:r>
          </a:p>
          <a:p>
            <a:r>
              <a:rPr lang="en-US" dirty="0"/>
              <a:t>Provide a reconciliation of bank statements</a:t>
            </a:r>
          </a:p>
          <a:p>
            <a:r>
              <a:rPr lang="en-US" dirty="0"/>
              <a:t>Provide for discovery of immaterial misstatements</a:t>
            </a:r>
          </a:p>
          <a:p>
            <a:r>
              <a:rPr lang="en-US" dirty="0"/>
              <a:t>May not detect theft, fraud, </a:t>
            </a:r>
            <a:r>
              <a:rPr lang="en-US" dirty="0" smtClean="0"/>
              <a:t/>
            </a:r>
            <a:br>
              <a:rPr lang="en-US" dirty="0" smtClean="0"/>
            </a:br>
            <a:r>
              <a:rPr lang="en-US" dirty="0" smtClean="0"/>
              <a:t>or </a:t>
            </a:r>
            <a:r>
              <a:rPr lang="en-US" dirty="0"/>
              <a:t>intentional acts unless </a:t>
            </a:r>
            <a:r>
              <a:rPr lang="en-US" dirty="0" smtClean="0"/>
              <a:t/>
            </a:r>
            <a:br>
              <a:rPr lang="en-US" dirty="0" smtClean="0"/>
            </a:br>
            <a:r>
              <a:rPr lang="en-US" dirty="0" smtClean="0"/>
              <a:t>specifically </a:t>
            </a:r>
            <a:r>
              <a:rPr lang="en-US" dirty="0"/>
              <a:t>engaged for </a:t>
            </a:r>
            <a:r>
              <a:rPr lang="en-US" dirty="0" smtClean="0"/>
              <a:t/>
            </a:r>
            <a:br>
              <a:rPr lang="en-US" dirty="0" smtClean="0"/>
            </a:br>
            <a:r>
              <a:rPr lang="en-US" dirty="0" smtClean="0"/>
              <a:t>that </a:t>
            </a:r>
            <a:r>
              <a:rPr lang="en-US" dirty="0"/>
              <a:t>purpose.</a:t>
            </a:r>
          </a:p>
          <a:p>
            <a:endParaRPr lang="en-US" dirty="0"/>
          </a:p>
        </p:txBody>
      </p:sp>
      <p:pic>
        <p:nvPicPr>
          <p:cNvPr id="6" name="Picture 2" descr="https://encrypted-tbn2.gstatic.com/images?q=tbn:ANd9GcQwWF7Xl83HLR3sI-9zlt-uPhn9PzCWVn0oPMhj6aUeQc72Usoa"/>
          <p:cNvPicPr>
            <a:picLocks noChangeAspect="1" noChangeArrowheads="1"/>
          </p:cNvPicPr>
          <p:nvPr/>
        </p:nvPicPr>
        <p:blipFill>
          <a:blip r:embed="rId2" cstate="print"/>
          <a:srcRect/>
          <a:stretch>
            <a:fillRect/>
          </a:stretch>
        </p:blipFill>
        <p:spPr bwMode="auto">
          <a:xfrm>
            <a:off x="5791200" y="3657598"/>
            <a:ext cx="1828800" cy="2835349"/>
          </a:xfrm>
          <a:prstGeom prst="rect">
            <a:avLst/>
          </a:prstGeom>
          <a:noFill/>
        </p:spPr>
      </p:pic>
    </p:spTree>
    <p:extLst>
      <p:ext uri="{BB962C8B-B14F-4D97-AF65-F5344CB8AC3E}">
        <p14:creationId xmlns:p14="http://schemas.microsoft.com/office/powerpoint/2010/main" val="14683114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en-US" sz="3200" dirty="0" smtClean="0">
                <a:solidFill>
                  <a:srgbClr val="92D050"/>
                </a:solidFill>
              </a:rPr>
              <a:t>Audits:</a:t>
            </a:r>
            <a:br>
              <a:rPr lang="en-US" sz="3200" dirty="0" smtClean="0">
                <a:solidFill>
                  <a:srgbClr val="92D050"/>
                </a:solidFill>
              </a:rPr>
            </a:br>
            <a:r>
              <a:rPr lang="en-US" sz="3200" dirty="0" smtClean="0">
                <a:solidFill>
                  <a:srgbClr val="92D050"/>
                </a:solidFill>
              </a:rPr>
              <a:t>Do We Have To Have One?</a:t>
            </a:r>
          </a:p>
        </p:txBody>
      </p:sp>
      <p:sp>
        <p:nvSpPr>
          <p:cNvPr id="102403" name="Rectangle 3"/>
          <p:cNvSpPr>
            <a:spLocks noGrp="1" noChangeArrowheads="1"/>
          </p:cNvSpPr>
          <p:nvPr>
            <p:ph idx="1"/>
          </p:nvPr>
        </p:nvSpPr>
        <p:spPr/>
        <p:txBody>
          <a:bodyPr/>
          <a:lstStyle/>
          <a:p>
            <a:pPr>
              <a:buFontTx/>
              <a:buNone/>
            </a:pPr>
            <a:r>
              <a:rPr lang="en-US" sz="2400" smtClean="0">
                <a:solidFill>
                  <a:srgbClr val="FFE796"/>
                </a:solidFill>
              </a:rPr>
              <a:t>HOA Act 64.38.045 (Homeowner’s Associations):</a:t>
            </a:r>
          </a:p>
          <a:p>
            <a:pPr>
              <a:buFontTx/>
              <a:buNone/>
            </a:pPr>
            <a:r>
              <a:rPr lang="en-US" sz="2400" smtClean="0"/>
              <a:t>“…The financial statements of associations with annual  assessments of fifty thousand dollars or more shall be audited at least annually by an independent certified public accountant, but the audit may be waived if sixty-seven percent of the votes cast by owners….vote each year to waive the audit.</a:t>
            </a:r>
          </a:p>
        </p:txBody>
      </p:sp>
      <p:pic>
        <p:nvPicPr>
          <p:cNvPr id="102404" name="Picture 4" descr="C:\Users\Jay T Zettervall\AppData\Local\Microsoft\Windows\Temporary Internet Files\Content.IE5\DDQTUVQU\MC900355659[1].wmf"/>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5943600" y="4876800"/>
            <a:ext cx="181451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3018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1143000"/>
          </a:xfrm>
        </p:spPr>
        <p:txBody>
          <a:bodyPr/>
          <a:lstStyle/>
          <a:p>
            <a:pPr algn="ctr"/>
            <a:r>
              <a:rPr lang="en-US" sz="3200" dirty="0" smtClean="0">
                <a:solidFill>
                  <a:srgbClr val="92D050"/>
                </a:solidFill>
              </a:rPr>
              <a:t>Audits:</a:t>
            </a:r>
            <a:br>
              <a:rPr lang="en-US" sz="3200" dirty="0" smtClean="0">
                <a:solidFill>
                  <a:srgbClr val="92D050"/>
                </a:solidFill>
              </a:rPr>
            </a:br>
            <a:r>
              <a:rPr lang="en-US" sz="3200" dirty="0" smtClean="0">
                <a:solidFill>
                  <a:srgbClr val="92D050"/>
                </a:solidFill>
              </a:rPr>
              <a:t>Do We Have To Have One?</a:t>
            </a:r>
          </a:p>
        </p:txBody>
      </p:sp>
      <p:sp>
        <p:nvSpPr>
          <p:cNvPr id="101379" name="Rectangle 3"/>
          <p:cNvSpPr>
            <a:spLocks noGrp="1" noChangeArrowheads="1"/>
          </p:cNvSpPr>
          <p:nvPr>
            <p:ph idx="1"/>
          </p:nvPr>
        </p:nvSpPr>
        <p:spPr>
          <a:xfrm>
            <a:off x="685800" y="1555750"/>
            <a:ext cx="7772400" cy="3505200"/>
          </a:xfrm>
        </p:spPr>
        <p:txBody>
          <a:bodyPr/>
          <a:lstStyle/>
          <a:p>
            <a:pPr>
              <a:lnSpc>
                <a:spcPct val="90000"/>
              </a:lnSpc>
              <a:buFontTx/>
              <a:buNone/>
            </a:pPr>
            <a:r>
              <a:rPr lang="en-US" sz="2400" smtClean="0">
                <a:solidFill>
                  <a:srgbClr val="FFE796"/>
                </a:solidFill>
              </a:rPr>
              <a:t>WCA 64.31.372 (New Act Condominiums):</a:t>
            </a:r>
          </a:p>
          <a:p>
            <a:pPr>
              <a:lnSpc>
                <a:spcPct val="90000"/>
              </a:lnSpc>
              <a:buFontTx/>
              <a:buNone/>
            </a:pPr>
            <a:r>
              <a:rPr lang="en-US" sz="2400" smtClean="0"/>
              <a:t>“…At least annually, the association shall prepare…a financial statement of the association in accordance with (GAAP). The financial statements of condominiums consisting of fifty or more units shall be audited at least annually… In the case of a condominium consisting of fewer than fifty units, an annual audit is also required but may be waived annually by unit owners to which sixty percent of the votes are allocated…</a:t>
            </a:r>
          </a:p>
        </p:txBody>
      </p:sp>
      <p:pic>
        <p:nvPicPr>
          <p:cNvPr id="101380" name="Picture 4" descr="C:\Users\Jay T Zettervall\AppData\Local\Microsoft\Windows\Temporary Internet Files\Content.IE5\PECUXP62\MC900355649[1].wmf"/>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5146675" y="4724400"/>
            <a:ext cx="17462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6810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1096963"/>
            <a:ext cx="7772400" cy="1143000"/>
          </a:xfrm>
        </p:spPr>
        <p:txBody>
          <a:bodyPr/>
          <a:lstStyle/>
          <a:p>
            <a:pPr algn="ctr"/>
            <a:r>
              <a:rPr lang="en-US" dirty="0" smtClean="0">
                <a:solidFill>
                  <a:srgbClr val="92D050"/>
                </a:solidFill>
              </a:rPr>
              <a:t>Audits:</a:t>
            </a:r>
            <a:br>
              <a:rPr lang="en-US" dirty="0" smtClean="0">
                <a:solidFill>
                  <a:srgbClr val="92D050"/>
                </a:solidFill>
              </a:rPr>
            </a:br>
            <a:r>
              <a:rPr lang="en-US" dirty="0" smtClean="0">
                <a:solidFill>
                  <a:srgbClr val="92D050"/>
                </a:solidFill>
              </a:rPr>
              <a:t>Do We Have To Have One?</a:t>
            </a:r>
          </a:p>
        </p:txBody>
      </p:sp>
      <p:sp>
        <p:nvSpPr>
          <p:cNvPr id="100355" name="Rectangle 3"/>
          <p:cNvSpPr>
            <a:spLocks noGrp="1" noChangeArrowheads="1"/>
          </p:cNvSpPr>
          <p:nvPr>
            <p:ph idx="1"/>
          </p:nvPr>
        </p:nvSpPr>
        <p:spPr>
          <a:xfrm>
            <a:off x="685800" y="2514600"/>
            <a:ext cx="7772400" cy="2743200"/>
          </a:xfrm>
        </p:spPr>
        <p:txBody>
          <a:bodyPr/>
          <a:lstStyle/>
          <a:p>
            <a:pPr>
              <a:buFontTx/>
              <a:buNone/>
            </a:pPr>
            <a:r>
              <a:rPr lang="en-US" dirty="0" smtClean="0">
                <a:solidFill>
                  <a:srgbClr val="FFE796"/>
                </a:solidFill>
              </a:rPr>
              <a:t>HPR 64.32.170 (Old Act Condominiums):</a:t>
            </a:r>
          </a:p>
          <a:p>
            <a:r>
              <a:rPr lang="en-US" dirty="0" smtClean="0"/>
              <a:t>“…All books and records shall be kept in accordance with good accounting procedures and be audited at least once a year by an auditor outside of the organization.</a:t>
            </a:r>
          </a:p>
          <a:p>
            <a:r>
              <a:rPr lang="en-US" dirty="0" smtClean="0"/>
              <a:t>Defaults to New Act requirements, UNLESS the Governing Documents for the Old Act Condo require an audit.</a:t>
            </a:r>
          </a:p>
        </p:txBody>
      </p:sp>
      <p:pic>
        <p:nvPicPr>
          <p:cNvPr id="100356" name="Picture 4" descr="C:\Users\Jay T Zettervall\AppData\Local\Microsoft\Windows\Temporary Internet Files\Content.IE5\GZ4HS3DL\MM900356587[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599"/>
            <a:ext cx="1143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673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40000"/>
                    <a:lumOff val="60000"/>
                  </a:schemeClr>
                </a:solidFill>
              </a:rPr>
              <a:t>CAI Financial TIPS Brochure</a:t>
            </a:r>
            <a:endParaRPr lang="en-US" dirty="0">
              <a:solidFill>
                <a:schemeClr val="accent1">
                  <a:lumMod val="40000"/>
                  <a:lumOff val="60000"/>
                </a:schemeClr>
              </a:solidFill>
            </a:endParaRPr>
          </a:p>
        </p:txBody>
      </p:sp>
      <p:sp>
        <p:nvSpPr>
          <p:cNvPr id="3" name="Content Placeholder 2"/>
          <p:cNvSpPr>
            <a:spLocks noGrp="1"/>
          </p:cNvSpPr>
          <p:nvPr>
            <p:ph idx="1"/>
          </p:nvPr>
        </p:nvSpPr>
        <p:spPr/>
        <p:txBody>
          <a:bodyPr/>
          <a:lstStyle/>
          <a:p>
            <a:r>
              <a:rPr lang="en-US" dirty="0" smtClean="0"/>
              <a:t>Industry Standards handout</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50718"/>
            <a:ext cx="4724400" cy="299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6729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a:r>
              <a:rPr lang="en-US" sz="3200" dirty="0" smtClean="0">
                <a:solidFill>
                  <a:srgbClr val="92D050"/>
                </a:solidFill>
              </a:rPr>
              <a:t>Financial controls &amp; Budget follow-up:</a:t>
            </a:r>
          </a:p>
        </p:txBody>
      </p:sp>
      <p:sp>
        <p:nvSpPr>
          <p:cNvPr id="103427" name="Rectangle 3"/>
          <p:cNvSpPr>
            <a:spLocks noGrp="1" noChangeArrowheads="1"/>
          </p:cNvSpPr>
          <p:nvPr>
            <p:ph type="body" sz="half" idx="1"/>
          </p:nvPr>
        </p:nvSpPr>
        <p:spPr/>
        <p:txBody>
          <a:bodyPr/>
          <a:lstStyle/>
          <a:p>
            <a:pPr algn="ctr">
              <a:buFontTx/>
              <a:buNone/>
            </a:pPr>
            <a:r>
              <a:rPr lang="en-US" sz="3200" smtClean="0"/>
              <a:t>Questions?</a:t>
            </a:r>
          </a:p>
        </p:txBody>
      </p:sp>
      <p:pic>
        <p:nvPicPr>
          <p:cNvPr id="5" name="Picture 4"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sp>
        <p:nvSpPr>
          <p:cNvPr id="195586" name="AutoShape 2" descr="data:image/jpeg;base64,/9j/4AAQSkZJRgABAQAAAQABAAD/2wCEAAkGBxQSEBUUEBQVFBQXFxkVFRQWFhQYFxUUFBUYFxUWFxUZHCggGBolGxgUIjEhJSksLi4wFyAzODMsNygtLisBCgoKDg0OGhAQGiwkHyQsLCwsLCwsLCwsLCwsLCwsLCwsLCwsLCwsLCwsLCwsLCwsLCwsLCwsLCwsLCwsLCwsLP/AABEIAMABBwMBIgACEQEDEQH/xAAbAAABBQEBAAAAAAAAAAAAAAAAAQIDBAUGB//EAD0QAAEDAgQDBQYGAQIGAwAAAAEAAhEDIQQSMUEFUWEGInGBkRMyobHB8BRCUtHh8QeCkhYjJDOy0hVicv/EABkBAAMBAQEAAAAAAAAAAAAAAAABAgMEBf/EACERAQEAAgIDAQEAAwAAAAAAAAABAhEDIQQSMUFREyJh/9oADAMBAAIRAxEAPwDxBzjJuUmY8ykdqUiAdmPMozHmU1CAdmPMozHmU1CAdmPMozHmU1CAdmPMozHmU1CAdmPMozHmU1CAdmPMozHmU1OY0kgDU2QBmPMozHmU1CAdmPMozHmU1CAdmPMozHmU1KmC5jzKMx5lNSoBcx5lGY8ykSIB2Y8ylzHmUxOCeIGY8yjMeZSJEqDsx5lGY8ympUAuY8yjMeZTUJBJTcZ1KElLVCYNdqUiV2pSJAIQhACEIQAhCEAIQhACELr+wvY84w+0qmKLXRE3eRBI6N5nyHMFujk2zuzPZt+KOa7aQOVzxrmiYaIubifEcwu4wvYDDROepIETmGU5hF7eOhXaYPhtKjSFFoDGtu0NgXNzrre6g4hhm5ZadQQQN/L0WNzbY8bkf+AcJfK5/gSSD4REHoov+AsLJANWeRe21uWWR5ytUF1N03cNjJ05T4q1h+INdGcMB3OQkN65s4jml7/9X/j/AOOQx/8Ajeplc7COzwCTTcW543gwAT5LkqvCXM/7oyaidgQYIdN23EX3XtVHGuo5agcHsme4c4B5yIIH3e6h45QolwqtyyRJkm4d4GCbalXOT+s7x/x4m7BG2W5JgNgyT/8AUxDvK/RVnNgwV66/stRxDX+zfkcZlhPdLhzbeBrdsDU6iF5/2l4LVw9UU6odcZm92SZ97vaOM2kTp66Y5S/GeWNjBQnllpn+fRMTSEiVIigJyalTxAKRKUiVASpEqARCEJA+lqhFLVCYNdqUiV2pSJAIQhACEIQAhCVAIhCEBrdmODnFYhrL5dXkfpmF6nVr/hw2hhgTlGVrRIEDrqfErz3sFiQzEGTq2I53E+cL03hGGmo6odzA6N1ssebLUdPj4e1TYbhz3AGu8k/pbYeE6lX/AMM0CL+pVwDkoqgsuO7epjjJ8Z2JotE29VjYrAtdrPl9+C2sT0t5Ays6uIlT2rUYoFWi7uS5p2krbZTbiqMNs8EkDQH9URoSZkeYi6bgqcuzHRtzzjf4Spfwvsnuczp7RkkBwHu1G8jbXaByXRhvXbi5sZvpi4WtUpVANwSLgXAuWunewjktzFY2jiWNpYtgJs5jrX2FRp2cCSD4XzC6pcUa1xLtQYmOYiJGxjcfwajXirTcwWe3v0jOpAu3pM/Y0uOem8R/x/Tr06v4dwFYGYJblde5kCfXn4geVYnDupvcx4yuaSHA7Eahen8GxjhVccxa4A93Z2WC5o5OAJIG8rj+3uGjFl8ACoA625iCY2285W3Hld6rLOTW45tIlSLSsgnJqcqxBCkSlIpoKEIQgEQhCQPpaoRS1QmDXalIldqUiQCEIQAhKkQAlSJSmCIQhILGBruZUa5moIgc+i9+4RRy0xOq8L7PUM+KpA6Zw4+DTmPyXr+H44zMGh3iLLm8j8d3h9S10Ydqqz64OkH+Oqr4h5LJGms9CuZrVXPL4q5Wt1P5Rca35T5wuf67rdOneGnlPRZ2J3WTS4iGxBe8DV0R63sNNVJiMW60Nc6bggs0PUuR6l7RfwlTIQR/Y3srNWsCIG3u8x08CshmKJF2PHk0/wDiSo6uJEi//tHItN1pjddMeXDfcSYscrOuI5jwWY4DOCZb1bctJ17v5m8xI1VrEYoQZ2CoYivP8eGoWscuRvEq8Q6Rn1EG1QQRmHJ176TOkhQ9tAyphKdVoGY6uG8AA2iAdDIi58ItNwdPEU4e8sN++fdLtReLONrbws59CocNWokZg24cJIa/lPI7SAbhXPu2X5pwqRKkW1YhOTU5PEEKRKUimgoQhCYIhCXKkDqWqE6kwylVapbRO1KRK7UpFJhCEqAEiUpE6CoQEIBErRJgJFJhnAPaToHAnwBukG52cyMrtm5uM209Oi7SnxmjUP4enh2BzjAqgDMDAg9TefSy84r13CqXE96Z0Av4Cw8l6x2a4BRDqdW5fGabwJ6rLmkl26/H3lPWf1a43hHU6I9nUql4yzNR2UhsT3Cco9NlnYnhzqghrsvjzvfqRdbmNp/8y/u6RsrGGw1gAAQPdJJkee4XHt6Vw/jlG9kWCoX+0gHRrYmb767n4K7gOCOmGvcGCWiYvlMdV1f4c2s0RuNfUhJVeGNhoH3808s7UTik+Obq4L2bspLr6S91/Qws/FU2wZk6akkRN/Fa/Eq83G2n7dVjVanSxUSq/NKGJwwyENcRvrqOn3sq2Hwb3CQZH3y3UlakZ7s8vVWKtUUu7IbMNB5F9sx8Auj/ACddOScPfaTs57J1Z1Cq9hbUa6m8EmJ/LJixBA8ifA5XDatSjiHU6joLmupmRyMEXsRIn4rUxmEa0U/Zth9P3bzLhcX3mI81i8Trk4ucxh+QgbZicpPjYEnqq48/bovI4JhjMo4+tTyuLTsSPRRwtjG4OKj5EHMT6mVGMMF2erzbkzW0yniiVpCiE7IFUmi9mYMOU4YUrSyohGoXtVAYVPGFVxCei2qjDBPFAKaUI0Nm06QlCezVCfrQxXalIldqUiwahKiEuVOQEKRPyFKKJRqlsxCnGHKkbhFUxHtFRAC0G4RSjCI9S9kHDg59RjAAS5zWglrXESQNx817fiMeyhZ9u6C06AjxO68r7OUg3FUSdA8esGPjC7btVW9o5rDpYDzXL5N1lI9HwZvG5IMf2qYamXK90a5Gvd8Y+StYHjl5pydy2NvDYqPAcEa1oIL9NJtraOSv0sMGiw+V/Rc9kd2Nt+tijxJr2yCq2NrWss6oQILIHSbnnZS15ySPv9lFmj9lWsJB9fRUn01ce63jdU6ztVJIXNFucj4qUNaX6TLZIOmV8gT5fNU3G49P3+C3RSpsbLomLnmrGt1RNL/lg7tInw59dFx+PqD8SCLibDwcB9D6LT7R9pWNBp0buOvIclm4PDS0vcRLA2JIE2uR5grfhws7cvmcuNkwiPilMNquDdJJ9dlVU2IOZxOs3UUL05j128e/TCEQnohXMYRkIhSQkyo1AjhEKSEQg0eVLCfCEA1guhSM1SIDn3alLTbJSO1KlwwuuSNKuMw9k/2AUzdE5ayM9oRRCeKQTwlVetBAxOAQAlAT9AESnQiE/Ui0qmVwcNiD6GV6U2gx9MVCJgS30leaQvReyVT2uEynVtvS37Lj8zDqZR3+Dl3cVXAcdq1nmhhabczRcutaQCb7z0VXFe1bVyPxTBUNsjbkd3NcC4HXw5q3Q7PYaXOfnJJ7wzOh2U2kAgRK0sMyhTGWjSa0bwAPOy5d46elrO37qMGhgsWajSKjMsAkua6fCPRdJiWkUodqpaNIm/0TONOimPFZ5XarNKLwBRBO5PoCsnEVrffNXeNVcrGN5Nv4m/1XO4nE7eamYpuWjq1e8DX6lZmOwWKAy+1lm14McjAlaGCw5JBI10HwH30V/GD4WHUq/b1LXvuuIfw80zLoJ1tK1sPPsnONhIHSeXwTuNNgg7T6qzjq4FJrWggOAcR169dV2cNuVjzOfGY2xllNKcU1dziIlAQlCZlSJUiCIhKkSMiEqRMHM1QhmqEg552pU2EF1C7UqzghdcuP1pfjSanQkCcujFmISgIShWAlQlQQhKhCQC6zsJi8rns539R/A9VyiucKxfsqrXbaHwP2FlzYe+Fjbgz9OSV6EcDLpkXv9hXcPhGi5uqWG4iA2Rfn/ar4ri0zJgLyXvTKNatiwLWhYXFcZmcBtMlZ9fiMnVZeJxZJMeZ5BGmeWSfHYrM6SbBQ4ehN3b3/AGCiwtOTdabGDT18EJk2fQbefJvhufvqmVmyRH+kfX72Voi3SNOf8La4J2bdW79aWM9HP6D9Leu+yUlyvTTLKYTtg8L7NvxlTIwTlguOjGRcZ38ydAFyeMYW1HtcCHNcWkHUFpIIPUFe+8Pw7aQa2m0MYNGjTqTuSeZuV59/k/s3U/F/iKNMubWbLw28VGAB1urcptuHL0fH1h1Xk+Tfe7jz4psJxSLqcZEoQUJgIQhAIhCRACEIQCs1QhmqEBzztSrmBCpu1Kv4ELmx+tMvi8EqQJy3iAlQlVEEqEIBQlSKxg6Gd0aDqkEdOkToElZhb7y61raFCg98te5oHdaQTJMDNHuidyuNxFYvcSTJNz/Syz5PyNccP6f/APJ1GiGvIHLZKzir6hyuNzYH73WbWfeFWdUIII1FweRFwua4yt5y5Y366WnXAsTfmVfo0mub3SrXGeAnNmrMLc1w9vuuzX10BkxBVWl2fqUR7WlUDxuwjKSN99QuavRxlvc+JqeHI0WhgaDqjw1jS53IfPoOqvcB4NUxNw0inN3kGJ3a3m75brveGcHZRblY0DnuTG7jv8gjHjuXZ8nNjxzU7rM4N2ebTh1SHv2H5G+A3PU+XNb4CeRGiY4romMk1HBlnc7ulIXMca7RF1YUqfusmTzfzHQCR6q32m4r7GkWtPfeDHMN0J+g/hcFQJLyR9i38Kcv4Ik7TdmS8HEYYST3qlJvM3L2D5t8xyXFr1fguIIaAbxGvp4qpxzguGxHeI9nU3eyxde+ZpEOOt9bLTj8jXWTPk4d94vMkLrMR2IfE0qrHdHAsPzIPwWZiezdel/3GOaOcSP9wsurHkxy+Vz3jyn2MZC0W8OHNDuHcir2XrWakVirhHDZQuYRqEERIlSJkVmqErNUJBzrtVpYIWWcdfNamEFlhg0yWQnBNCct4gqEICZFQEJUgRzoC7XgPZIGg01aBqPeQ4k+0bkbEhktIuR4950Wylc52YoUqmLYK7mtY3vd4gBxaRDb2OsxuGkbr2FuKoNmq+swUiGtmYDWtzglriBJh0SN3uPJc3Jn31Nurh48bv2umfT4ExlI0sLTzOLSXOLmMpkWzN9nPfiQSXg2GskR5123x7KcUKYaGsIdUyta2amWGiG6QCSRzeRsu04//kOixr24V/tXObkbAkNa0WDnk3EyTGswvI6dN2JrhskyczzuSTck8yT8VMytmqM5jjf9ap1KDgwVHH3zp02PnB9FZ4Rhs7i93usGbxd+Uet/JdHU4UXh2XK9gaHQc2Ut8jYmLG0Bo5qrRqsGDe1rYLS9sXJzl0MjxkJZ9TosZ3q/j3HsjiRVw9N1iKlNpvoQ5okEeawH0MNUr1DhqR9m12RxcYw5cDBc1ouQCDocphY/DOIVsJwNndca7g6jTa0EuEuIzd2/dZJtuAt3hFUUsBRa4QcrAWme7yBggjUeSjPTXDLKfHScH4zTa1lJzqYIhjXMaGMJOjQwEhpO14JtYkA6NepNl45VYc+RgLhULmhgdLiDoIJ0HPZdv2RxWKpsDMfFRojLXYS4snRlaQCY/XG1+aMbsWOie1RvZALnWABJOwAEkrUpsB/dc3294n7KkKTPefd0ahg0Hm74NKLRI4Xi+LNXEPfrNgOTB7o8fqSpsJhtCAAY08PqquHAJ71us6np1WkwkRp0ta11navSbD0o56cpv57aJ9XDuNxc9AN9JVHEcQq5stGiXnQOJa1usAFxJPwUDsLiKh/6itlGpp0MzbGLGp7220aJEv3Mw49OgjbkrTcQRABI531mCqp6aQBr1/ZSUtr3JkAf0l7K0TFYSjWcczL7vZ3Tp6E+RWfW7JCZpV7fpey/hmafotGnTgWiRG/6iOqeHRuOe40HxVTnyn6V45WNiOy1UNkFrtrH6GCsXGcPLLPbHiIXcsxZy3NgJgTvuoa3EfygNM2g7zrYrXHyr+xF4Y8vx2HyG2hVVd9xjDYdwy1aZaf1UiGkHwNj6LlOJcLDAXUn+0YNZEPb/wDoCxHUeYC6ePnxzc+fFlizmaoQzVC2Yufjvea1sOLLKYO95rXoiywwXklCckCVbRISpEqCCs8OZRdUAxNUUad3OdBLiB+VgGrjoFWU+I4BWq0S9rIDQXCbFwGoaNSozuorGbrscVxbs/SBNKk6sQ0QwirDnXm77DqellBiO2nCjhhS/CuBJzPFKnSaBza1zjIJAALgATtC8rUvsua59NdvQu0H+Q6eJpMoYag3CtIyVKuVpdkMS1sCwt4mFk0eHDDYwMGbJUZ3SbSYuJ87+K45djw/HfiKI7j31qIz5pscoiM2je7No1CYlsu2pisM72YyE2BjYPAb3nO5s6HZrRus3s7QD+INYJyxnrOMBrMgJ9o7YQInqVPie0H/AE5qAglzQwaWj8gj1Pn0U/8AjPA58SXVBmBbmdPiC2ed73+in5jptnZnnuPVeDYik7Dmu5pbTaTToAghxpNgZo2L3gnwDeqyeIVnPqU6ToDXOb7QAAQ19mjN72aY35roMTkygECGxUcDEZsuVsjnF/8AUFzWAYalcjQmpnLjJgUiDvr3ifVY51UiXs/w5jC6plJqA5LmS1tjAkbzJO/kuu4LSgv5GPWSsCzKr3NmB3ttr+Y09F2L3jLmGhE+qvEqyuL4x2Gpk0Wh7rltIuhriLuufctN/mvPeO8SdiK7nvGWTYTIa0AAePwmVudpcfJO9i0eB976D1XKxpG95/hRne1Yw5laDcSNuZ5eXgpX4yJDfC/ytpsqFR3e+nP7+iZUp6lpv4yDtA3CzW0m4uRAEH5nchSHiZZAN5mBvAFzfxGsLNpVIEvtAveQLX/dVMLULi5+oMBvQTbw5+fRSG1T4hOg5k/3urbK0gECBEmTG0LHYTH8fWytUny2w25CJnwKX1XxdZiIdbn8j1hVauIJOv5eZ/dIanQan9OsTy6JoeDBDRp5qvVPskbizBGtuZ5RzUWJxJaDsfHQHzUDnkXAg2++qq4+qBN4ED6WRotqtd5fc/H78FELQesEcwQZ+qaK5I7qrurEWO+h6j7+K0kRaqYvD+zqFoMjVp5tIkft4goVnGsJa0n8py+REj4z6oXoceXtjtx5zVcnQHeWtTFlmYZpzGy1WBTgMjwlRCIWsQEJYUuDoZ6jW8yB5bpW6OOj7PcEaaYq1QDmPcadgPzRuV0zD99FAwQQ2IhojzP8BLiXtY0udoAf2HmvKzyvJluvQwxmE1HH4vsHVdjMmGaHhzDiIkNbTYXGznG2xjyXL8W3tBa7IRygc16Y/t0KOErU203CtVa1oqSDDWiAyIsIn1XlzyS54dpOYjmRoujGZS/7MM5J8UmtnotLgGLDXmm8uFOqMjspMj9JHWfmmYfhFSq3NTb3ZjvEC41VhnZusf0j/V+wV+0R61dx3Z8sxbmBpFOM4nccvWQvTeyPC/YYbM4APqd49Gj3G+l/NcRgcM9jRncX1Hua0uMmZIAAJ2AK9TwVPNVLT7rQMo5nw6QVlll+tsMdJ8FSzNcXEFzzY7nc+nd0StoMohxuHHUgnQHMQBoBN4VzGuGQgxoB4Bxyn6rLZRzMbmi+awJi4DTHSQ5ZNN/qHhrnVGPcYvLSYIuQQdOsLqMW4swzAdcrQfENErNw+GystJE6GJJMNaAQOfzVT/IPFfZ0wxnvOMeAHvH5DzV43Uqb247ieMz1SfygwPv19VXnf7i2ygNUxJE+G3ikc4zP1We1lc2XE/PdKTbkeu89U+THeHmJ8vBV8ZUIFu842aCNOZI5BT9NWxtUl3s23Fi+5/2fU+XVW4AbbmP7VRmGLSNb8zJJOsqxT90bX015pZHDgeY/kJaVQDTTy+/7SlgO53F79dEwtufDpGqqRNq3VMtm2+hM6DkpaHUk/wBKs0ENIgx97plTF5W3nyI8FSRiSbx476fRZ+IIdBqeQjpN1bdimuvlOn039FnYqvI08U4Kaardh8vvkirT9o0gajvAc41HpfyWe6q4e6Co6WNc03kEfwqkTtq4Ah7TTcbH6GZQoH2eKjPddy/K6D3fDl/CFcys+VFkv1//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5588" name="Picture 4" descr="http://img.ccrd.clearchannel.com/media/mlib/645/2014/01/default/seattle_seahawks_super_bowl_x_19_1390779457.jpg"/>
          <p:cNvPicPr>
            <a:picLocks noChangeAspect="1" noChangeArrowheads="1"/>
          </p:cNvPicPr>
          <p:nvPr/>
        </p:nvPicPr>
        <p:blipFill>
          <a:blip r:embed="rId4" cstate="print"/>
          <a:srcRect/>
          <a:stretch>
            <a:fillRect/>
          </a:stretch>
        </p:blipFill>
        <p:spPr bwMode="auto">
          <a:xfrm>
            <a:off x="2133600" y="2514600"/>
            <a:ext cx="4781550" cy="3480150"/>
          </a:xfrm>
          <a:prstGeom prst="rect">
            <a:avLst/>
          </a:prstGeom>
          <a:noFill/>
        </p:spPr>
      </p:pic>
    </p:spTree>
    <p:extLst>
      <p:ext uri="{BB962C8B-B14F-4D97-AF65-F5344CB8AC3E}">
        <p14:creationId xmlns:p14="http://schemas.microsoft.com/office/powerpoint/2010/main" val="29705672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Section 4 - Reserve Study</a:t>
            </a:r>
            <a:endParaRPr lang="en-US" dirty="0">
              <a:solidFill>
                <a:schemeClr val="accent1">
                  <a:lumMod val="60000"/>
                  <a:lumOff val="40000"/>
                </a:scheme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33663"/>
            <a:ext cx="5368676" cy="297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1455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dirty="0" smtClean="0">
                <a:solidFill>
                  <a:srgbClr val="92D050"/>
                </a:solidFill>
              </a:rPr>
              <a:t>Requirements Beginning 2012</a:t>
            </a:r>
          </a:p>
        </p:txBody>
      </p:sp>
      <p:sp>
        <p:nvSpPr>
          <p:cNvPr id="78851" name="Rectangle 3"/>
          <p:cNvSpPr>
            <a:spLocks noGrp="1" noChangeArrowheads="1"/>
          </p:cNvSpPr>
          <p:nvPr>
            <p:ph idx="1"/>
          </p:nvPr>
        </p:nvSpPr>
        <p:spPr>
          <a:xfrm>
            <a:off x="685800" y="1828800"/>
            <a:ext cx="7772400" cy="4114800"/>
          </a:xfrm>
        </p:spPr>
        <p:txBody>
          <a:bodyPr/>
          <a:lstStyle/>
          <a:p>
            <a:pPr>
              <a:lnSpc>
                <a:spcPct val="90000"/>
              </a:lnSpc>
            </a:pPr>
            <a:r>
              <a:rPr lang="en-US" sz="2400" dirty="0" smtClean="0">
                <a:latin typeface="Arial" pitchFamily="34" charset="0"/>
                <a:cs typeface="Arial" pitchFamily="34" charset="0"/>
              </a:rPr>
              <a:t>Disclosures – </a:t>
            </a:r>
            <a:r>
              <a:rPr lang="en-US" sz="2400" dirty="0" smtClean="0">
                <a:latin typeface="Times New Roman" pitchFamily="18" charset="0"/>
                <a:cs typeface="Times New Roman" pitchFamily="18" charset="0"/>
              </a:rPr>
              <a:t>“As a part of the summary of the budget provided to all owners, the board of directors shall disclose to the owners:”</a:t>
            </a:r>
            <a:endParaRPr lang="en-US" sz="2400" dirty="0" smtClean="0"/>
          </a:p>
          <a:p>
            <a:pPr lvl="1">
              <a:lnSpc>
                <a:spcPct val="90000"/>
              </a:lnSpc>
            </a:pPr>
            <a:endParaRPr lang="en-US" sz="800" dirty="0" smtClean="0"/>
          </a:p>
          <a:p>
            <a:pPr marL="914400" lvl="1" indent="-457200">
              <a:lnSpc>
                <a:spcPct val="90000"/>
              </a:lnSpc>
              <a:buFont typeface="+mj-lt"/>
              <a:buAutoNum type="arabicPeriod"/>
            </a:pPr>
            <a:r>
              <a:rPr lang="en-US" sz="2000" dirty="0" smtClean="0"/>
              <a:t>Current budgeted reserve contribution rate.</a:t>
            </a:r>
          </a:p>
          <a:p>
            <a:pPr marL="914400" lvl="1" indent="-457200">
              <a:lnSpc>
                <a:spcPct val="90000"/>
              </a:lnSpc>
              <a:buFont typeface="+mj-lt"/>
              <a:buAutoNum type="arabicPeriod"/>
            </a:pPr>
            <a:r>
              <a:rPr lang="en-US" sz="2000" dirty="0" smtClean="0"/>
              <a:t>Recommended contribution from the RS and the funding plan upon which it is based.</a:t>
            </a:r>
          </a:p>
          <a:p>
            <a:pPr marL="914400" lvl="1" indent="-457200">
              <a:lnSpc>
                <a:spcPct val="90000"/>
              </a:lnSpc>
              <a:buFont typeface="+mj-lt"/>
              <a:buAutoNum type="arabicPeriod"/>
            </a:pPr>
            <a:r>
              <a:rPr lang="en-US" sz="2000" dirty="0" smtClean="0"/>
              <a:t>Any additional regular or special assessments scheduled, due date and purpose.</a:t>
            </a:r>
          </a:p>
          <a:p>
            <a:pPr marL="914400" lvl="1" indent="-457200">
              <a:lnSpc>
                <a:spcPct val="90000"/>
              </a:lnSpc>
              <a:buFont typeface="+mj-lt"/>
              <a:buAutoNum type="arabicPeriod"/>
            </a:pPr>
            <a:r>
              <a:rPr lang="en-US" sz="2000" dirty="0" smtClean="0"/>
              <a:t>If current projected reserve balances will be sufficient at the end of each year to meet the association’s obligation for major maintenance, repair or replacement of reserve components during the next 30 years.</a:t>
            </a:r>
          </a:p>
          <a:p>
            <a:pPr>
              <a:lnSpc>
                <a:spcPct val="90000"/>
              </a:lnSpc>
            </a:pPr>
            <a:endParaRPr lang="en-US" sz="2400" dirty="0" smtClean="0"/>
          </a:p>
        </p:txBody>
      </p:sp>
      <p:pic>
        <p:nvPicPr>
          <p:cNvPr id="78852" name="Picture 4" descr="C:\Users\Jay T Zettervall\Downloads\MM90028354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4325" y="247650"/>
            <a:ext cx="866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C:\Users\Jay T Zettervall\Downloads\MM90033681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47650"/>
            <a:ext cx="6381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a:r>
              <a:rPr lang="en-US" dirty="0" smtClean="0">
                <a:solidFill>
                  <a:srgbClr val="92D050"/>
                </a:solidFill>
              </a:rPr>
              <a:t>New requirements as of 2012 </a:t>
            </a:r>
          </a:p>
        </p:txBody>
      </p:sp>
      <p:sp>
        <p:nvSpPr>
          <p:cNvPr id="79875" name="Rectangle 3"/>
          <p:cNvSpPr>
            <a:spLocks noGrp="1" noChangeArrowheads="1"/>
          </p:cNvSpPr>
          <p:nvPr>
            <p:ph idx="1"/>
          </p:nvPr>
        </p:nvSpPr>
        <p:spPr>
          <a:xfrm>
            <a:off x="685800" y="1828800"/>
            <a:ext cx="7772400" cy="3810000"/>
          </a:xfrm>
        </p:spPr>
        <p:txBody>
          <a:bodyPr/>
          <a:lstStyle/>
          <a:p>
            <a:pPr marL="914400" lvl="1" indent="-457200">
              <a:lnSpc>
                <a:spcPct val="90000"/>
              </a:lnSpc>
              <a:buFont typeface="+mj-lt"/>
              <a:buAutoNum type="arabicPeriod" startAt="5"/>
            </a:pPr>
            <a:r>
              <a:rPr lang="en-US" sz="2000" dirty="0" smtClean="0"/>
              <a:t>If reserve balances are not projected to be sufficient, what additional assessments may be necessary to ensure sufficient funds.</a:t>
            </a:r>
          </a:p>
          <a:p>
            <a:pPr marL="914400" lvl="1" indent="-457200">
              <a:lnSpc>
                <a:spcPct val="90000"/>
              </a:lnSpc>
              <a:buFont typeface="+mj-lt"/>
              <a:buAutoNum type="arabicPeriod" startAt="5"/>
            </a:pPr>
            <a:r>
              <a:rPr lang="en-US" sz="2000" dirty="0" smtClean="0"/>
              <a:t>Estimated amount recommended in reserves at the end of the current year, projected actual and percent funded.</a:t>
            </a:r>
          </a:p>
          <a:p>
            <a:pPr marL="914400" lvl="1" indent="-457200">
              <a:lnSpc>
                <a:spcPct val="90000"/>
              </a:lnSpc>
              <a:buFont typeface="+mj-lt"/>
              <a:buAutoNum type="arabicPeriod" startAt="5"/>
            </a:pPr>
            <a:r>
              <a:rPr lang="en-US" sz="2000" dirty="0" smtClean="0"/>
              <a:t>Estimated amount recommended in reserves at the end of the next five budget years, projected balance each year.</a:t>
            </a:r>
          </a:p>
          <a:p>
            <a:pPr marL="914400" lvl="1" indent="-457200">
              <a:lnSpc>
                <a:spcPct val="90000"/>
              </a:lnSpc>
              <a:buFont typeface="+mj-lt"/>
              <a:buAutoNum type="arabicPeriod" startAt="5"/>
            </a:pPr>
            <a:r>
              <a:rPr lang="en-US" sz="2000" dirty="0" smtClean="0"/>
              <a:t>If funding plan is implemented, the projected balance for the next five years and % funded each year.</a:t>
            </a:r>
          </a:p>
        </p:txBody>
      </p:sp>
      <p:pic>
        <p:nvPicPr>
          <p:cNvPr id="1029" name="Picture 5" descr="C:\Users\evelyn.dufford\AppData\Local\Microsoft\Windows\Temporary Internet Files\Content.IE5\GGGQ3G55\MC900434826[1].png"/>
          <p:cNvPicPr>
            <a:picLocks noChangeAspect="1" noChangeArrowheads="1"/>
          </p:cNvPicPr>
          <p:nvPr/>
        </p:nvPicPr>
        <p:blipFill>
          <a:blip r:embed="rId3" cstate="print"/>
          <a:srcRect/>
          <a:stretch>
            <a:fillRect/>
          </a:stretch>
        </p:blipFill>
        <p:spPr bwMode="auto">
          <a:xfrm>
            <a:off x="7315428" y="5029428"/>
            <a:ext cx="1828572" cy="18285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752600"/>
          </a:xfrm>
        </p:spPr>
        <p:txBody>
          <a:bodyPr/>
          <a:lstStyle/>
          <a:p>
            <a:r>
              <a:rPr lang="en-US" dirty="0" smtClean="0">
                <a:solidFill>
                  <a:schemeClr val="accent1">
                    <a:lumMod val="60000"/>
                    <a:lumOff val="40000"/>
                  </a:schemeClr>
                </a:solidFill>
              </a:rPr>
              <a:t>Section 1 – </a:t>
            </a:r>
            <a:r>
              <a:rPr lang="en-US" dirty="0">
                <a:solidFill>
                  <a:schemeClr val="accent1">
                    <a:lumMod val="60000"/>
                    <a:lumOff val="40000"/>
                  </a:schemeClr>
                </a:solidFill>
              </a:rPr>
              <a:t/>
            </a:r>
            <a:br>
              <a:rPr lang="en-US" dirty="0">
                <a:solidFill>
                  <a:schemeClr val="accent1">
                    <a:lumMod val="60000"/>
                    <a:lumOff val="40000"/>
                  </a:schemeClr>
                </a:solidFill>
              </a:rPr>
            </a:br>
            <a:r>
              <a:rPr lang="en-US" dirty="0" smtClean="0">
                <a:solidFill>
                  <a:schemeClr val="accent1">
                    <a:lumMod val="60000"/>
                    <a:lumOff val="40000"/>
                  </a:schemeClr>
                </a:solidFill>
              </a:rPr>
              <a:t>Requirements/Definitions/Roles</a:t>
            </a:r>
            <a:endParaRPr lang="en-US" dirty="0">
              <a:solidFill>
                <a:schemeClr val="accent1">
                  <a:lumMod val="60000"/>
                  <a:lumOff val="40000"/>
                </a:schemeClr>
              </a:solidFill>
            </a:endParaRPr>
          </a:p>
        </p:txBody>
      </p:sp>
      <p:sp>
        <p:nvSpPr>
          <p:cNvPr id="6" name="AutoShape 4" descr="Image result for Picture of a football playbook"/>
          <p:cNvSpPr>
            <a:spLocks noChangeAspect="1" noChangeArrowheads="1"/>
          </p:cNvSpPr>
          <p:nvPr/>
        </p:nvSpPr>
        <p:spPr bwMode="auto">
          <a:xfrm>
            <a:off x="0" y="-136525"/>
            <a:ext cx="1257300" cy="1143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3276600"/>
            <a:ext cx="33337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4069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40000"/>
                    <a:lumOff val="60000"/>
                  </a:schemeClr>
                </a:solidFill>
              </a:rPr>
              <a:t>Annual Disclosure Requirements</a:t>
            </a:r>
            <a:endParaRPr lang="en-US" dirty="0">
              <a:solidFill>
                <a:schemeClr val="accent1">
                  <a:lumMod val="40000"/>
                  <a:lumOff val="60000"/>
                </a:schemeClr>
              </a:solidFill>
            </a:endParaRPr>
          </a:p>
        </p:txBody>
      </p:sp>
      <p:sp>
        <p:nvSpPr>
          <p:cNvPr id="3" name="Content Placeholder 2"/>
          <p:cNvSpPr>
            <a:spLocks noGrp="1"/>
          </p:cNvSpPr>
          <p:nvPr>
            <p:ph idx="1"/>
          </p:nvPr>
        </p:nvSpPr>
        <p:spPr/>
        <p:txBody>
          <a:bodyPr/>
          <a:lstStyle/>
          <a:p>
            <a:r>
              <a:rPr lang="en-US" dirty="0" smtClean="0"/>
              <a:t>Contact your reserve study provider – they will prepare the disclosure document.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429000"/>
            <a:ext cx="4572000" cy="3048000"/>
          </a:xfrm>
          <a:prstGeom prst="rect">
            <a:avLst/>
          </a:prstGeom>
        </p:spPr>
      </p:pic>
    </p:spTree>
    <p:extLst>
      <p:ext uri="{BB962C8B-B14F-4D97-AF65-F5344CB8AC3E}">
        <p14:creationId xmlns:p14="http://schemas.microsoft.com/office/powerpoint/2010/main" val="5774736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Reserve Study Comments?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4267200"/>
          </a:xfrm>
        </p:spPr>
        <p:txBody>
          <a:bodyPr/>
          <a:lstStyle/>
          <a:p>
            <a:r>
              <a:rPr lang="en-US" sz="2400" dirty="0" smtClean="0"/>
              <a:t>Frequently asked Question– </a:t>
            </a:r>
            <a:r>
              <a:rPr lang="en-US" sz="2400" dirty="0"/>
              <a:t>How </a:t>
            </a:r>
            <a:r>
              <a:rPr lang="en-US" sz="2400" dirty="0" smtClean="0"/>
              <a:t>much to contribute?????</a:t>
            </a:r>
            <a:endParaRPr lang="en-US" sz="2400" dirty="0"/>
          </a:p>
          <a:p>
            <a:r>
              <a:rPr lang="en-US" sz="2400" dirty="0" smtClean="0"/>
              <a:t>The study establishes a savings </a:t>
            </a:r>
            <a:r>
              <a:rPr lang="en-US" sz="2400" dirty="0"/>
              <a:t>p</a:t>
            </a:r>
            <a:r>
              <a:rPr lang="en-US" sz="2400" dirty="0" smtClean="0"/>
              <a:t>lan to fund the rate of depreciation.</a:t>
            </a:r>
          </a:p>
          <a:p>
            <a:r>
              <a:rPr lang="en-US" sz="2400" dirty="0" smtClean="0"/>
              <a:t>What is a reserve Expense and what is an operating expenses?</a:t>
            </a:r>
            <a:endParaRPr lang="en-US" sz="2400" dirty="0"/>
          </a:p>
          <a:p>
            <a:r>
              <a:rPr lang="en-US" sz="2400" dirty="0" smtClean="0"/>
              <a:t>Reserve study providers offer a 3 year contract that covers the study with site visit and the two consecutive annual updates.  Spreads the cost out evenly.</a:t>
            </a:r>
          </a:p>
        </p:txBody>
      </p:sp>
    </p:spTree>
    <p:extLst>
      <p:ext uri="{BB962C8B-B14F-4D97-AF65-F5344CB8AC3E}">
        <p14:creationId xmlns:p14="http://schemas.microsoft.com/office/powerpoint/2010/main" val="14634890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Reserve Study Comments?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4572000"/>
          </a:xfrm>
        </p:spPr>
        <p:txBody>
          <a:bodyPr/>
          <a:lstStyle/>
          <a:p>
            <a:r>
              <a:rPr lang="en-US" sz="2400" smtClean="0"/>
              <a:t>Recent </a:t>
            </a:r>
            <a:r>
              <a:rPr lang="en-US" sz="2400" dirty="0" smtClean="0"/>
              <a:t>changes require that window, siding, and plumbing are included in the component list.  Biggest impact is the windows.</a:t>
            </a:r>
          </a:p>
          <a:p>
            <a:r>
              <a:rPr lang="en-US" sz="2400" dirty="0" smtClean="0"/>
              <a:t>Disclosures – annual study updates, summary disclosure with operating budget.</a:t>
            </a:r>
          </a:p>
          <a:p>
            <a:r>
              <a:rPr lang="en-US" sz="2400" dirty="0" smtClean="0"/>
              <a:t>Maintenance Responsibilities – know who is responsible to maintain every component, create a policy.</a:t>
            </a:r>
            <a:endParaRPr lang="en-US" sz="2400" dirty="0"/>
          </a:p>
        </p:txBody>
      </p:sp>
    </p:spTree>
    <p:extLst>
      <p:ext uri="{BB962C8B-B14F-4D97-AF65-F5344CB8AC3E}">
        <p14:creationId xmlns:p14="http://schemas.microsoft.com/office/powerpoint/2010/main" val="14634890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638574256"/>
              </p:ext>
            </p:extLst>
          </p:nvPr>
        </p:nvGraphicFramePr>
        <p:xfrm>
          <a:off x="2286000" y="69684"/>
          <a:ext cx="5486400" cy="6677526"/>
        </p:xfrm>
        <a:graphic>
          <a:graphicData uri="http://schemas.openxmlformats.org/presentationml/2006/ole">
            <mc:AlternateContent xmlns:mc="http://schemas.openxmlformats.org/markup-compatibility/2006">
              <mc:Choice xmlns:v="urn:schemas-microsoft-com:vml" Requires="v">
                <p:oleObj spid="_x0000_s4124" name="Acrobat Document" r:id="rId3" imgW="5829199" imgH="7543800" progId="AcroExch.Document.DC">
                  <p:embed/>
                </p:oleObj>
              </mc:Choice>
              <mc:Fallback>
                <p:oleObj name="Acrobat Document" r:id="rId3" imgW="5829199" imgH="7543800" progId="AcroExch.Document.DC">
                  <p:embed/>
                  <p:pic>
                    <p:nvPicPr>
                      <p:cNvPr id="0" name=""/>
                      <p:cNvPicPr/>
                      <p:nvPr/>
                    </p:nvPicPr>
                    <p:blipFill>
                      <a:blip r:embed="rId4"/>
                      <a:stretch>
                        <a:fillRect/>
                      </a:stretch>
                    </p:blipFill>
                    <p:spPr>
                      <a:xfrm>
                        <a:off x="2286000" y="69684"/>
                        <a:ext cx="5486400" cy="6677526"/>
                      </a:xfrm>
                      <a:prstGeom prst="rect">
                        <a:avLst/>
                      </a:prstGeom>
                    </p:spPr>
                  </p:pic>
                </p:oleObj>
              </mc:Fallback>
            </mc:AlternateContent>
          </a:graphicData>
        </a:graphic>
      </p:graphicFrame>
    </p:spTree>
    <p:extLst>
      <p:ext uri="{BB962C8B-B14F-4D97-AF65-F5344CB8AC3E}">
        <p14:creationId xmlns:p14="http://schemas.microsoft.com/office/powerpoint/2010/main" val="25809075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685800" y="152400"/>
            <a:ext cx="7772400" cy="1143000"/>
          </a:xfrm>
        </p:spPr>
        <p:txBody>
          <a:bodyPr/>
          <a:lstStyle/>
          <a:p>
            <a:pPr algn="ctr"/>
            <a:r>
              <a:rPr lang="en-US" dirty="0" smtClean="0">
                <a:solidFill>
                  <a:srgbClr val="92D050"/>
                </a:solidFill>
              </a:rPr>
              <a:t>Some Statistics</a:t>
            </a:r>
          </a:p>
        </p:txBody>
      </p:sp>
      <p:graphicFrame>
        <p:nvGraphicFramePr>
          <p:cNvPr id="2050" name="Content Placeholder 5"/>
          <p:cNvGraphicFramePr>
            <a:graphicFrameLocks noGrp="1" noChangeAspect="1"/>
          </p:cNvGraphicFramePr>
          <p:nvPr>
            <p:ph idx="1"/>
          </p:nvPr>
        </p:nvGraphicFramePr>
        <p:xfrm>
          <a:off x="152400" y="1371600"/>
          <a:ext cx="8776229" cy="5116506"/>
        </p:xfrm>
        <a:graphic>
          <a:graphicData uri="http://schemas.openxmlformats.org/presentationml/2006/ole">
            <mc:AlternateContent xmlns:mc="http://schemas.openxmlformats.org/markup-compatibility/2006">
              <mc:Choice xmlns:v="urn:schemas-microsoft-com:vml" Requires="v">
                <p:oleObj spid="_x0000_s2106" name="Worksheet" r:id="rId4" imgW="7109406" imgH="4145208" progId="Excel.Sheet.8">
                  <p:embed/>
                </p:oleObj>
              </mc:Choice>
              <mc:Fallback>
                <p:oleObj name="Worksheet" r:id="rId4" imgW="7109406" imgH="4145208" progId="Excel.Sheet.8">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8776229" cy="5116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ctr"/>
            <a:r>
              <a:rPr lang="en-US" sz="3200" dirty="0" smtClean="0">
                <a:solidFill>
                  <a:srgbClr val="92D050"/>
                </a:solidFill>
              </a:rPr>
              <a:t>Cagianut &amp; Company Budget FAQ’s</a:t>
            </a:r>
          </a:p>
        </p:txBody>
      </p:sp>
      <p:pic>
        <p:nvPicPr>
          <p:cNvPr id="109571" name="Picture 2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47365" y="1981200"/>
            <a:ext cx="4849270" cy="2743200"/>
          </a:xfrm>
        </p:spPr>
      </p:pic>
      <p:pic>
        <p:nvPicPr>
          <p:cNvPr id="4" name="Picture 3" descr="WA_Chapter_logo_newtag-11 19 10 hi rez.jpg"/>
          <p:cNvPicPr>
            <a:picLocks noChangeAspect="1"/>
          </p:cNvPicPr>
          <p:nvPr/>
        </p:nvPicPr>
        <p:blipFill>
          <a:blip r:embed="rId4" cstate="print"/>
          <a:stretch>
            <a:fillRect/>
          </a:stretch>
        </p:blipFill>
        <p:spPr>
          <a:xfrm>
            <a:off x="0" y="5947152"/>
            <a:ext cx="1981200" cy="910848"/>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457200"/>
            <a:ext cx="7772400" cy="1066800"/>
          </a:xfrm>
        </p:spPr>
        <p:txBody>
          <a:bodyPr/>
          <a:lstStyle/>
          <a:p>
            <a:pPr algn="ctr"/>
            <a:r>
              <a:rPr lang="en-US" dirty="0" smtClean="0">
                <a:solidFill>
                  <a:srgbClr val="92D050"/>
                </a:solidFill>
              </a:rPr>
              <a:t>PPT Presentation:</a:t>
            </a:r>
          </a:p>
        </p:txBody>
      </p:sp>
      <p:sp>
        <p:nvSpPr>
          <p:cNvPr id="111619" name="Rectangle 3"/>
          <p:cNvSpPr>
            <a:spLocks noGrp="1" noChangeArrowheads="1"/>
          </p:cNvSpPr>
          <p:nvPr>
            <p:ph type="body" sz="half" idx="1"/>
          </p:nvPr>
        </p:nvSpPr>
        <p:spPr>
          <a:xfrm>
            <a:off x="1752600" y="1371600"/>
            <a:ext cx="5867400" cy="2514600"/>
          </a:xfrm>
        </p:spPr>
        <p:txBody>
          <a:bodyPr/>
          <a:lstStyle/>
          <a:p>
            <a:r>
              <a:rPr lang="en-US" dirty="0" smtClean="0"/>
              <a:t>www.hoacpa.com</a:t>
            </a:r>
            <a:r>
              <a:rPr lang="en-US" sz="2600" dirty="0" smtClean="0"/>
              <a:t> </a:t>
            </a:r>
          </a:p>
          <a:p>
            <a:r>
              <a:rPr lang="en-US" sz="2400" dirty="0" smtClean="0"/>
              <a:t>Condominium Management</a:t>
            </a:r>
          </a:p>
          <a:p>
            <a:r>
              <a:rPr lang="en-US" sz="2400" dirty="0" smtClean="0"/>
              <a:t>Kevin Ducotey</a:t>
            </a:r>
          </a:p>
          <a:p>
            <a:pPr>
              <a:buFont typeface="Wingdings" panose="05000000000000000000" pitchFamily="2" charset="2"/>
              <a:buChar char="Ø"/>
            </a:pPr>
            <a:r>
              <a:rPr lang="en-US" sz="2400" dirty="0" smtClean="0"/>
              <a:t>425 562-1200 x 126 kducotey@condohoa.net www.condominium-management.com</a:t>
            </a:r>
          </a:p>
          <a:p>
            <a:pPr>
              <a:buFontTx/>
              <a:buNone/>
            </a:pPr>
            <a:endParaRPr lang="en-US" sz="2400" dirty="0" smtClean="0"/>
          </a:p>
          <a:p>
            <a:pPr>
              <a:buFontTx/>
              <a:buNone/>
            </a:pPr>
            <a:endParaRPr lang="en-US" sz="2400" dirty="0" smtClean="0"/>
          </a:p>
          <a:p>
            <a:pPr>
              <a:buFontTx/>
              <a:buNone/>
            </a:pPr>
            <a:endParaRPr lang="en-US" sz="2400" dirty="0" smtClean="0"/>
          </a:p>
          <a:p>
            <a:pPr>
              <a:buFontTx/>
              <a:buNone/>
            </a:pPr>
            <a:endParaRPr lang="en-US" sz="2400" dirty="0" smtClean="0"/>
          </a:p>
          <a:p>
            <a:pPr>
              <a:buNone/>
            </a:pPr>
            <a:r>
              <a:rPr lang="en-US" sz="2400" dirty="0" smtClean="0"/>
              <a:t>					</a:t>
            </a:r>
          </a:p>
        </p:txBody>
      </p:sp>
      <p:pic>
        <p:nvPicPr>
          <p:cNvPr id="111620" name="Picture 5" descr="Capture"/>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21809" y="4038600"/>
            <a:ext cx="3586598" cy="1752600"/>
          </a:xfrm>
        </p:spPr>
      </p:pic>
      <p:pic>
        <p:nvPicPr>
          <p:cNvPr id="6" name="Picture 5" descr="WA_Chapter_logo_newtag-11 19 10 hi rez.jpg"/>
          <p:cNvPicPr>
            <a:picLocks noChangeAspect="1"/>
          </p:cNvPicPr>
          <p:nvPr/>
        </p:nvPicPr>
        <p:blipFill>
          <a:blip r:embed="rId3" cstate="print"/>
          <a:stretch>
            <a:fillRect/>
          </a:stretch>
        </p:blipFill>
        <p:spPr>
          <a:xfrm>
            <a:off x="3276600" y="5928414"/>
            <a:ext cx="1981200" cy="910848"/>
          </a:xfrm>
          <a:prstGeom prst="rect">
            <a:avLst/>
          </a:prstGeom>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8681" y="4038600"/>
            <a:ext cx="4164488" cy="17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457200"/>
            <a:ext cx="7772400" cy="1143000"/>
          </a:xfrm>
        </p:spPr>
        <p:txBody>
          <a:bodyPr/>
          <a:lstStyle/>
          <a:p>
            <a:pPr algn="ctr" eaLnBrk="1" hangingPunct="1"/>
            <a:r>
              <a:rPr lang="en-US" dirty="0" smtClean="0">
                <a:solidFill>
                  <a:srgbClr val="92D050"/>
                </a:solidFill>
              </a:rPr>
              <a:t>Questions ?</a:t>
            </a:r>
          </a:p>
        </p:txBody>
      </p:sp>
      <p:sp>
        <p:nvSpPr>
          <p:cNvPr id="112643" name="Rectangle 5"/>
          <p:cNvSpPr>
            <a:spLocks noGrp="1" noChangeArrowheads="1"/>
          </p:cNvSpPr>
          <p:nvPr>
            <p:ph type="body" sz="half" idx="4294967295"/>
          </p:nvPr>
        </p:nvSpPr>
        <p:spPr>
          <a:xfrm>
            <a:off x="685800" y="4114800"/>
            <a:ext cx="7772400" cy="1828800"/>
          </a:xfrm>
        </p:spPr>
        <p:txBody>
          <a:bodyPr/>
          <a:lstStyle/>
          <a:p>
            <a:pPr algn="ctr">
              <a:buFontTx/>
              <a:buNone/>
            </a:pPr>
            <a:r>
              <a:rPr lang="en-US" sz="2400" b="1" dirty="0" smtClean="0">
                <a:solidFill>
                  <a:srgbClr val="FFE796"/>
                </a:solidFill>
              </a:rPr>
              <a:t>Thank you!</a:t>
            </a:r>
          </a:p>
          <a:p>
            <a:pPr algn="ctr"/>
            <a:r>
              <a:rPr lang="en-US" sz="2400" dirty="0" smtClean="0"/>
              <a:t>Cathy Kuhn – Cathy@hoacpa.com</a:t>
            </a:r>
          </a:p>
          <a:p>
            <a:pPr algn="ctr"/>
            <a:r>
              <a:rPr lang="en-US" sz="2400" dirty="0" smtClean="0"/>
              <a:t>Kevin Ducotey – kducotey@condohoa.net	</a:t>
            </a:r>
          </a:p>
        </p:txBody>
      </p:sp>
      <p:pic>
        <p:nvPicPr>
          <p:cNvPr id="5" name="Picture 4" descr="WA_Chapter_logo_newtag-11 19 10 hi rez.jpg"/>
          <p:cNvPicPr>
            <a:picLocks noChangeAspect="1"/>
          </p:cNvPicPr>
          <p:nvPr/>
        </p:nvPicPr>
        <p:blipFill>
          <a:blip r:embed="rId3" cstate="print"/>
          <a:stretch>
            <a:fillRect/>
          </a:stretch>
        </p:blipFill>
        <p:spPr>
          <a:xfrm>
            <a:off x="0" y="5947152"/>
            <a:ext cx="1981200" cy="910848"/>
          </a:xfrm>
          <a:prstGeom prst="rect">
            <a:avLst/>
          </a:prstGeom>
        </p:spPr>
      </p:pic>
      <p:sp>
        <p:nvSpPr>
          <p:cNvPr id="182274" name="AutoShape 2" descr="data:image/jpeg;base64,/9j/4AAQSkZJRgABAQAAAQABAAD/2wCEAAkGBxQTEhUUEhQVFBUXFhgUFxgXFh8cFxwaHRgZGRwXGB4cHCgiGR0lHBcUJDEhJSorLi8uHB8zODQsNygtLisBCgoKDg0OGxAQGywkICQwLCwsLCw4MCwsLCwsLCwsLC0sLCwsLy8sLCwsLCwsNCw0LDQsLCwsLCwsLCwsLCwsLP/AABEIAHAA0AMBIgACEQEDEQH/xAAbAAABBQEBAAAAAAAAAAAAAAAEAgMFBgcBAP/EAEIQAAEDAgQEBAMECQIEBwAAAAECAxEAIQQFEjETIkFRBmFxkTJSgQcUobEWI0JTYsHR4fAVM0Ny0vEXNIKDkpOi/8QAGQEAAwEBAQAAAAAAAAAAAAAAAAECAwQF/8QAKxEAAgIBAwMDBAEFAAAAAAAAAAECEQMSITFBUWEEE5EicYHhoQUVMkJy/9oADAMBAAIRAxEAPwC+MIoxtNBMLFGNuVzo6GwhNLCqY4lcLlaIzCgqva6F4le4lFAF669roXiVziUxWGcSucShOJXdVABPEr2uhtVdCqKCwjXQeDzNK1KRKQ4lRBRqGqAbGPMXp4Gsz8RMpGPbUtOtJWkkSRIKyNxcf2rbBi9yenw38GOfN7UNXlL5NR1V7VVAw+eHD4nEMv4pTaUuFLXEa4iYk/EZCgANPWrLkudF1x5lTZS4ydKyDLZMkDSbG8EwR03qsnp5QV9ORQzxlt14/KJqa9NImvVgbHSqkmu0oCgBoivcOaemuimAwcNNDP4YdKPWuhXQTSsCIxTCelQ2NRFWR7CmozEYO9CnQ9I82hUUS2pXUV1hVFoc8qhDYyFmu66J1+le1elUSDya6AaIC6VxR2p2APBr0GnS6KWFp7UAMV7VRGtNclPaiwoaBrop3UK9rFFgcArO/F2AWt9BCVaSAFLShStI13KgN4BmJFaLxBQWXYgEHcQY/D+1XhzPFkUl5M82FZYOL8EAxiGzjcYph9rW8ylSCuEpC9QlB1eQuI2NN+EkuJxuL45Qp1SUKJR8Pnpi0fD7VaX0IWIWlKx2UJ/OhsJlrDSitppCFEQSlMSK3fqIuLVcpL4rrt2MlgaknfDb+b6b9yQ1V7XTWuvBflXKdI7xK9xKb1V0E0AL4le4tcCT2ruk9qAOcYU2vE0vheVcWyT0FJjQHiMZaot7FnzqXdw6vKo9/Cq6kCoLTAmM0Z/eCjWc0Z/eCqAxmGEkiFmPWik5rhYs2onoCqO297b10aYeTm1T8F+RmbPzj3pYx7XziqAvPWRthxPZThB/AUhfiMCf1CB2ufY37U9MPIrn4NFGNa+Ye9KGKb+Ye9Zt/rZJNkC88qZjy600znLnQiwvKQf577UtMR3PwaeMU38w96796R8wrLE5y7IJOyukR/feo/EalLnVqnudvbajTENUjZPvSPmFdGKb+cVkyMwWBCSs7TE2tAE7bUtOZOq+JwpPqbbdthtS0xHcjWQ8jvTOYZg0y2XHTpQNzBrJlYhRUdTsXF5PfcXtsKWrNXQnl4Th6hadZ87knapkklsTkyuEdTXAf4g8ZOq/2XkJlJnSCBuoWKhO2i/eah8s8TvMlUOGVaQJWSLAmCCepi4iBNcXmTx3YYP/ALQpRzN/oyx/9Saw1Wcf92xr/X+UW3wR4w4zqkPrlSidAHwgSVBPqBaesCrqnMGzspJ9CD/OsdTmuIH7LKR1/VJj8qjX8egnmSAo/wAJTHSY/GtoJPk3w+reZXFbG7/eB2PtSTix2PtWH5Zm8GApbfSUqIB9Y2qQ/Sp5AAQ8tUm4MGBa4JE96vSjo1M1448dj7Uk5h/Cr2rLGPF7oMcZxV94Tf0kf5FEK8VYqOVZJA+RMWF7yKKQXI0r7/8Awn2pCsx/gV7VnafHOII+Fseeg/1rn/iG5dPDSVyNpHryneikK2aCrNT8ivamXM3P7tVUNHjh/WEqQlM7SgiR5TvQeJ8aOqcKArSAYkInr6TTqPYX1dy9v50r90v2qOxGcrP/AAl1R8T4kdsVOup/9EJ3+k/3qOdzkrJ1uOb79KNMAufcDYJVJ0kxdRAJgdz2pYdSd5B+ax+kWFWFOXsNwHsOoWn/AMwkT5wbj0p3LMmwykq1uITMKSJCoG+mUqsfP8KnWi9DKzqB6mx7/wCdqXpV8pP1qxrQy05+pbbWBspZVBnqeWLCkJVr1EtpgRAb1EDeZJgdKrWS4FfGIgbQe4MH60+zjwFSJAkWB7efvU21wt1SDA/4oAntBBpWOxbbemHF3mY0/SOSR+NJzXYagQ5zEbXiZA0gx5zN/aim8xbFzqJkGAOX0gmmHc8WPhMpHVSRP4DapTKs7SqFOktpCVnWmJKkwQACD0qHPwWoeQNeYiQeEUiIVuAe1ztReGwL7xPCwyhNtUEJ91WqbcUwNLwlboOtAeHKB30RCRF7ya4v7T3QdJwyViBzJUpIP1g2rN5l0RTxS6D+XeB3BHGcCf4UXP1UbD2NS6PB6IPDKk76jNvUkgmfSq2n7Vkg82FI8uLb0/26NZ+1xo74YwDYaxG0x8NRqk/8jkyemlkVS4JDF+E1AAovMxIOwFyQDb3ptvwtITKoJ3PSmj9qzckKw7uqw0FQBAN5iNrb0G19pjBST93XCQCZWmbnpbpFRkbtaTif9Eh0W33JPD+DVNuQVlaTJiBH9fpTr/gjDOnmCgqCLGLehkT7VHP/AGrAJ1DCykGArjj/AKPI0I/9rhUbYJJ3vxCfyRer35R04/Qe3w/5Gsb9njjQhscQbmCA5HYBVojsTJqs4zJ3mjzoLMnTKknbcb9bVY1fajijZOHSB5hRE/WKcb8UYjEoKXeHon4VAAbT3MdB9afunoQxT6lKxAuYJMHciOnQbDY0SAFBAKgkSZCRcA33O/T0p/NFNod1tAspKNkqJ3mYJ6R0qPxyAE61ByDcKIPbaYi9qpTTBquR3CvaVciUmSBKxqi8f5FSpwWILcGHIVCUahMcwCkibDy3vVXbx5BEFUSklPSAZ+pqbZxzYUhaloI1baiVATNxFqcrQRpi3GdHxp0uIUbObbAyL+dRb6TeSgGZJAJk/kYqaxOdpWHVqKAsqVwxsqAEwSOskmi8Ey2vCh11bfKFlQkBfxwCBv8AD5UtbXJWhPqVrE4sKSEKKykGQnVYWvA6daEcwyVaUtzJG09Z2H4URi+Cp4QUhESd4+sX7WFAOOhMkXvboPzq0yGkWHCZwdY1nlvIFOZhm69UJKwkmUxFhHkfWhkNhx8Jw5SSswlBaKkptPxFQB2JsDVvZ8MuoaeU8+0FJaS4kNYcGASUmQoi/KKl0mPdoqOXrKgZStZJBFp72F+tvaiMwV+r1SpKQf3qVXm/JA0/jQ33V6V8NYKQDdXKpe8kDrsalMoZw5KQt1TikXJKIAEwN3bdrChzrcFjsrhxCQeVP1Xc+sDalvIdjWUOX/aKSB7kVYxlLCCsKShw3IlxYNuignVBO1Bs4tQBKYST8zvMmbeUi/XtS12NYyOwmDQtvUp7Qq9oB9Jv1q25FleFXh0phSXSeZwgOJUoC4CSoEC//egVYXEKRqKULkTdJUSCZBB0x7Go53ENqZ5tTS0rgNptIIBKiO+of5FRK5Ki0lF7oveCVhw2Q64w6lBKZUjSB3BMcsTtffpXWsvy9dxoO/wOkEnyGohIHmT9KrHhjw6cSFBDgSlsHU2pMqWVAwRcQOkkG9UzMfC2IY1BSFJtMx2i8i0XF6zUK2spz6o13/RMFyjWoE/FD3KBPTUmSfoOu1Lw+Q4OTDywBYElBmZmxQbQY/yawzgYhOyljYxrP9aWMRigfjd2+Ymn7P2+P2HvPybn+j2DKJ4rmqIgrTPqeTeK854cwX79cGQbotI/5Kw1OLxOxU5/ne1I++4k7qcEbUvY/wCRvO/Jt7fhzL0rJLq7hN+ILxNjy23pteVYAJ+KVA7F8wQOxHf0rElYjEndbvmdRH86aIfVAKlnyKz+F6r2n3Xx+yfd+5t7uFy5PREEftLUSk+YKoUPK31pOGzXAawhoscSQIQjUT0BEglJk9ZFYrhsodcgJSVFRKRAJlUSQI3MXitA8B+DsQglxaeEgojUoCehFjsO8x1olHSuRKVvgsHiJhtlYcxJfcLh5UwhIOnoStVtx2qseIc0wjjqYAbQUBJQiSEqmSbkJNrWqx4fM2kOBp4JcBcDaCmdKpCyokE7cqapmYuowuNdDWkJClpixAG0XmjEkPJYX+jmIdCVMtghQlIKxJB2ISb3FJxWAxASkPI0JTB5m9IsYgGLm1TCfFLitKm+GiPhUUzAJkAR5BQ+tRebZ+/iVlsFsJnWrUbG4tetLZCiTn6QMlagsoKCED4QJH7Y8+lqhsbjsM6lnkRrmHFC0GIkAQDcz9KfRgFugqUcMmP/AJR3gIqFdw6mXdKXWwopABibExYKG4AmkqHJVuTj+HCU3dWhEXCiSknvFt+3TzqNTk6PiW6jSdQGkmdQuSqQZse9At5mpekqcUZMbQmBsR0HWfWjcetnQCSHVBSxsYgKsb9wAYNNJrYG01ZLeHMuSkoxDSFJUhUpClWIiJBPSrYc1Q4l0ukIbLPDJCxPKtRMRteBNZq1mDhmOJBnQhLcpSCCIBnz6dqI/R54ICtfKsXTMKvcpM23/Ok13YJ9kWrG5gxh0g4eFKSsBQLhJWjTIPUxJ39ahsx8VlcAtM6YO4Ko2NyTNJy3KWkqjW2VaQNLkRba8wPyolWZOMh1BSgnT8LaRbczyggiCLVFfk2tJbiWsxcLRCsKC2Rq1zomf2hqISqoN7NUtqBaW5ym6FoSP/0hUnrU1krAeUriqWyBBAQ0kqUZOogxIgeX5URmGBwc6SHnVgwOItaR67EfSBVKlyQ7fBGYXxemSHGEEGLg81gRNx69t6cezjAmCcOuB8qtNz9YjbansN4ZYeUpQXpgjlBG0mLiZnSrba1MO+DkAnUVhNikgAg266imImKdw5FUuKB3fEWHTHCw+giIXxlah7C3vVjwHjZxTa9WHcWALEKK0kybQpBMCO5qOV4cKkhC1soEXtKt5HaPerPluEawyAAOIq1uIEg9CRAN/ek3FhTBMG4nHBaFNoCilOJIjmUpJjSu4tECPM1G5hlCj96WpoNlaU2sSmDu3AsDAkHyvUt4UzPXjiFpKdRcaEmQNyET1MJPbansscniMuf7h1iD8qCmP51jK0WmrKLm2F4DOCxKgFNrHwpG5Soq5p6q61XcNj0aFpIWVEDmhNoUDIvv0+tXzxkgqyjBFaQFB0phNgLLG3a21Zvh2uZX/Lt2vW8UqMm9y5ZCzxXmlNslYZSgG6QFaiYU5368o6DerHh8mQy8cIW0qQAcaXJuFJghKE7pSISN7jvUd4Yyt9x5laW3AgLQVLAOmABIVeIkH3NXDMZQ/mLhiEYZCRfqpJF+21ZyiWmUB/x5iACUNtNFZ1uAIvqAAkz1/G1OYjFOPBCnn1vTBKDKEgGCCClW4t+zVexOKn4kgxvPX1orB5ojqN7CbgRWjglwZxlfJKZ2hDgltIK0JnlKjpBIEkkRFxeKfwOHfahbzaVDe6UqJB3MFMqNxQeXY5LKittZSuIKrkxMxBMdJ+lSGA8SOF9TktrKuRfGnQdiCNItF6VOjRtXsiOTngbWVLbSlR/ZLQAnyBsAO1MOutvStRLa9KjoQ2DJPYACEgCZo3A5axiHtOJcCglIQgMyAL/tEpv0v5UJ4lyFth4N4dt5U9QsG/WwEi0db01RMm/wLybBJLRW484RoUpSU6SICwmCZB89x9ak3nFsuu4dpSQoSFLHJeEpCupnmFVHAYMl4ocDqPVs6t9iDFKzPDOsuEStWqxKmykxNgZJJv18qenclSajZase0Fq/XKSlaEAQiJUSJ3i0yDNVzGh1aZKZI5QNQkfzND/6suVFV1EgzPYAdqHczFxQISSBaSB386aUkDcWiz5NnjqJEyBeIiKN/SYxyhAIMy5zEnbllNqp4ZXPLIEFQvB847GurDikwEmQQb+tLQrDW6otmDxQxriWHVoBVqP+0CrYqMGbbCpLL/DroSpZcWUhQSAkp1EWi9h1G8VQsDjtKxIIsZ6GR5x6VcPD3iZ3hTqGpV0zeCDHXfp1qJqS44LhX5JVHhthtbakL4bijELWkG4iISTJntQ2e45tpxCXUh5WkLSdRSkAk+UnrepTDZXhMQSpTzbDizKyWudRIgwtRCe0QKlMy8OZdOp3hlyCZW8TBAsCEm4m5Ao0p7sHNrZFawWf4YJPECsOq+lbaQQLRO+oESelD5lmCQkfd8Ul6erzRtMnfVf6jpVvaVlzJBSwgmLQyI6XlyorOM1wrgWsYNgqIjUoAEefKCCfrTShHgluciNT4kwpAaUcQYTKlsLASSQIAHLF+nTrUSvxQ/zAFxtkRo4sOWiAFgJgT38t6ryMwXqsZAkAHtPw+lNpzNVgmUBRgiTEAjcHpeqoRbPC2KaTimnNTeoqSOQAkyQCQIlIvc/lVrOFKMydAZdOor/WRyDUibHtsPWqhkPipxAIToFp+AH3I0qHrJq/Z1nbiMThtPD4TyW1GZ1cxgx6Aipe4+GV/wAZYUpypIiAMQpXflUpRny3rKsEgalCL6TPbf8ACth8ZHVljoNuG8lPfYp/rWR4KdSrcukx1m96UH9I2vqNQ8Bt4kushSiWgJErIHw2hHtvNTWc4dQZx6mm9S3X0JgpiQAlJJJ3ETemvs7zficNkNkAIKtRV6CAP79qb8X52PuSFOX4r7kBJVdKdQFxf5fKh8gjPV5c0lcYxUyICW1SpG3xRv0gDzrqMiw5bWvDPKc0Eaw4A2EhRISSSDMkR507hvDysWoHDsFKASCQQkfSVHapQfZ/iG0c2JQ30KVOcqh/FaD1iZrS9rshpJ8AeD8FLW2HG3myYugkKA9SmQf70n9EMSgyXEBPU2gDyE/zqEx7BYKm1JRPRaFkbjexAVt2odt1MTHMkyLAj2NLnqNbcEs1l7TYVxcW2J6BOomPQxUcw9CypKwtIBIOiB9Arem1YpZWFFRIn4dhG8A9PUU+4slYdS00EINwQSDN4VqMqMU6C2PYjxCsxzmRZJAH8oobNM1eeSErUFwNwmFd4NzaRvU2PFSAkI+64bT1hoA/jNCYsYUpKmWH9SpMl2EjfYBNx7UlV8DldckE4zp55SYUEDcq+HVqAi/YkinH8fzApG0wTZc97belKGVrlRCukAGQY/zpQquKk/CRG9v7VoZ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2276" name="Picture 4" descr="http://prod.static.seahawks.clubs.nfl.com/assets/clubimages/so-12/img/img5.jpg"/>
          <p:cNvPicPr>
            <a:picLocks noChangeAspect="1" noChangeArrowheads="1"/>
          </p:cNvPicPr>
          <p:nvPr/>
        </p:nvPicPr>
        <p:blipFill>
          <a:blip r:embed="rId4" cstate="print"/>
          <a:srcRect/>
          <a:stretch>
            <a:fillRect/>
          </a:stretch>
        </p:blipFill>
        <p:spPr bwMode="auto">
          <a:xfrm>
            <a:off x="2286000" y="1447800"/>
            <a:ext cx="4267200" cy="2297725"/>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609600"/>
            <a:ext cx="7772400" cy="1295400"/>
          </a:xfrm>
        </p:spPr>
        <p:txBody>
          <a:bodyPr/>
          <a:lstStyle/>
          <a:p>
            <a:pPr algn="ctr" eaLnBrk="1" hangingPunct="1"/>
            <a:r>
              <a:rPr lang="en-US" dirty="0" smtClean="0">
                <a:solidFill>
                  <a:schemeClr val="accent1">
                    <a:lumMod val="60000"/>
                    <a:lumOff val="40000"/>
                  </a:schemeClr>
                </a:solidFill>
              </a:rPr>
              <a:t>CAI and the</a:t>
            </a:r>
            <a:br>
              <a:rPr lang="en-US" dirty="0" smtClean="0">
                <a:solidFill>
                  <a:schemeClr val="accent1">
                    <a:lumMod val="60000"/>
                    <a:lumOff val="40000"/>
                  </a:schemeClr>
                </a:solidFill>
              </a:rPr>
            </a:br>
            <a:r>
              <a:rPr lang="en-US" dirty="0" smtClean="0">
                <a:solidFill>
                  <a:schemeClr val="accent1">
                    <a:lumMod val="60000"/>
                    <a:lumOff val="40000"/>
                  </a:schemeClr>
                </a:solidFill>
              </a:rPr>
              <a:t>Washington State Chapter of CAI</a:t>
            </a:r>
          </a:p>
        </p:txBody>
      </p:sp>
      <p:sp>
        <p:nvSpPr>
          <p:cNvPr id="113667" name="Rectangle 3"/>
          <p:cNvSpPr>
            <a:spLocks noGrp="1" noChangeArrowheads="1"/>
          </p:cNvSpPr>
          <p:nvPr>
            <p:ph idx="1"/>
          </p:nvPr>
        </p:nvSpPr>
        <p:spPr>
          <a:xfrm>
            <a:off x="609600" y="2209800"/>
            <a:ext cx="7772400" cy="3200400"/>
          </a:xfrm>
        </p:spPr>
        <p:txBody>
          <a:bodyPr/>
          <a:lstStyle/>
          <a:p>
            <a:pPr algn="ctr" eaLnBrk="1" hangingPunct="1">
              <a:lnSpc>
                <a:spcPct val="90000"/>
              </a:lnSpc>
              <a:buFontTx/>
              <a:buNone/>
            </a:pPr>
            <a:r>
              <a:rPr lang="en-US" sz="2400" b="1" dirty="0" smtClean="0"/>
              <a:t>Working Together to Serve You</a:t>
            </a:r>
          </a:p>
          <a:p>
            <a:pPr algn="ctr" eaLnBrk="1" hangingPunct="1">
              <a:lnSpc>
                <a:spcPct val="90000"/>
              </a:lnSpc>
              <a:buFontTx/>
              <a:buNone/>
            </a:pPr>
            <a:endParaRPr lang="en-US" sz="1200" dirty="0" smtClean="0"/>
          </a:p>
          <a:p>
            <a:pPr algn="ctr" eaLnBrk="1" hangingPunct="1">
              <a:lnSpc>
                <a:spcPct val="90000"/>
              </a:lnSpc>
              <a:buFontTx/>
              <a:buNone/>
            </a:pPr>
            <a:r>
              <a:rPr lang="en-US" sz="2400" b="1" dirty="0" smtClean="0"/>
              <a:t>Locally and Nationally</a:t>
            </a:r>
            <a:endParaRPr lang="en-US" sz="1200" b="1" dirty="0" smtClean="0"/>
          </a:p>
          <a:p>
            <a:pPr algn="ctr" eaLnBrk="1" hangingPunct="1">
              <a:lnSpc>
                <a:spcPct val="90000"/>
              </a:lnSpc>
              <a:buFontTx/>
              <a:buNone/>
            </a:pPr>
            <a:endParaRPr lang="en-US" sz="1200" b="1" dirty="0" smtClean="0"/>
          </a:p>
          <a:p>
            <a:pPr algn="ctr" eaLnBrk="1" hangingPunct="1">
              <a:lnSpc>
                <a:spcPct val="90000"/>
              </a:lnSpc>
              <a:buFontTx/>
              <a:buNone/>
            </a:pPr>
            <a:r>
              <a:rPr lang="en-US" sz="2400" b="1" dirty="0" smtClean="0">
                <a:solidFill>
                  <a:schemeClr val="tx1"/>
                </a:solidFill>
              </a:rPr>
              <a:t>WSCAI.org</a:t>
            </a:r>
          </a:p>
          <a:p>
            <a:pPr algn="ctr" eaLnBrk="1" hangingPunct="1">
              <a:lnSpc>
                <a:spcPct val="90000"/>
              </a:lnSpc>
              <a:buFontTx/>
              <a:buNone/>
            </a:pPr>
            <a:r>
              <a:rPr lang="en-US" sz="2400" b="1" dirty="0" smtClean="0"/>
              <a:t>425-778-6378</a:t>
            </a:r>
          </a:p>
          <a:p>
            <a:pPr algn="ctr" eaLnBrk="1" hangingPunct="1">
              <a:lnSpc>
                <a:spcPct val="90000"/>
              </a:lnSpc>
              <a:buFontTx/>
              <a:buNone/>
            </a:pPr>
            <a:endParaRPr lang="en-US" sz="1200" b="1" dirty="0" smtClean="0"/>
          </a:p>
          <a:p>
            <a:pPr algn="ctr" eaLnBrk="1" hangingPunct="1">
              <a:lnSpc>
                <a:spcPct val="90000"/>
              </a:lnSpc>
              <a:buFontTx/>
              <a:buNone/>
            </a:pPr>
            <a:r>
              <a:rPr lang="en-US" sz="2400" b="1" dirty="0" smtClean="0">
                <a:solidFill>
                  <a:schemeClr val="tx1"/>
                </a:solidFill>
              </a:rPr>
              <a:t>CAIonline.org</a:t>
            </a:r>
          </a:p>
          <a:p>
            <a:pPr algn="ctr" eaLnBrk="1" hangingPunct="1">
              <a:lnSpc>
                <a:spcPct val="90000"/>
              </a:lnSpc>
              <a:buFontTx/>
              <a:buNone/>
            </a:pPr>
            <a:r>
              <a:rPr lang="en-US" sz="2400" b="1" dirty="0" smtClean="0"/>
              <a:t>1-888-224-4321</a:t>
            </a:r>
          </a:p>
          <a:p>
            <a:pPr algn="ctr" eaLnBrk="1" hangingPunct="1">
              <a:lnSpc>
                <a:spcPct val="90000"/>
              </a:lnSpc>
              <a:buFontTx/>
              <a:buNone/>
            </a:pPr>
            <a:endParaRPr lang="en-US" sz="2400" b="1" dirty="0" smtClean="0"/>
          </a:p>
          <a:p>
            <a:pPr eaLnBrk="1" hangingPunct="1">
              <a:lnSpc>
                <a:spcPct val="90000"/>
              </a:lnSpc>
            </a:pPr>
            <a:endParaRPr lang="en-US" sz="2400" b="1" dirty="0" smtClean="0"/>
          </a:p>
        </p:txBody>
      </p:sp>
      <p:pic>
        <p:nvPicPr>
          <p:cNvPr id="4" name="Picture 3" descr="WA_Chapter_logo_newtag-11 19 10 hi rez.jpg"/>
          <p:cNvPicPr>
            <a:picLocks noChangeAspect="1"/>
          </p:cNvPicPr>
          <p:nvPr/>
        </p:nvPicPr>
        <p:blipFill>
          <a:blip r:embed="rId2" cstate="print"/>
          <a:stretch>
            <a:fillRect/>
          </a:stretch>
        </p:blipFill>
        <p:spPr>
          <a:xfrm>
            <a:off x="0" y="5947152"/>
            <a:ext cx="1981200" cy="910848"/>
          </a:xfrm>
          <a:prstGeom prst="rect">
            <a:avLst/>
          </a:prstGeom>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09600"/>
            <a:ext cx="7772400" cy="1470025"/>
          </a:xfrm>
        </p:spPr>
        <p:txBody>
          <a:bodyPr/>
          <a:lstStyle/>
          <a:p>
            <a:pPr algn="ctr"/>
            <a:r>
              <a:rPr lang="en-US" dirty="0" smtClean="0">
                <a:solidFill>
                  <a:schemeClr val="accent1">
                    <a:lumMod val="60000"/>
                    <a:lumOff val="40000"/>
                  </a:schemeClr>
                </a:solidFill>
              </a:rPr>
              <a:t>Budget Approval</a:t>
            </a:r>
            <a:br>
              <a:rPr lang="en-US" dirty="0" smtClean="0">
                <a:solidFill>
                  <a:schemeClr val="accent1">
                    <a:lumMod val="60000"/>
                    <a:lumOff val="40000"/>
                  </a:schemeClr>
                </a:solidFill>
              </a:rPr>
            </a:br>
            <a:r>
              <a:rPr lang="en-US" dirty="0" smtClean="0">
                <a:solidFill>
                  <a:schemeClr val="accent1">
                    <a:lumMod val="60000"/>
                    <a:lumOff val="40000"/>
                  </a:schemeClr>
                </a:solidFill>
              </a:rPr>
              <a:t>RCW 64.34.308 – Condominiums</a:t>
            </a:r>
            <a:endParaRPr lang="en-US" dirty="0">
              <a:solidFill>
                <a:schemeClr val="accent1">
                  <a:lumMod val="60000"/>
                  <a:lumOff val="40000"/>
                </a:schemeClr>
              </a:solidFill>
            </a:endParaRPr>
          </a:p>
        </p:txBody>
      </p:sp>
      <p:sp>
        <p:nvSpPr>
          <p:cNvPr id="3" name="Subtitle 2"/>
          <p:cNvSpPr>
            <a:spLocks noGrp="1"/>
          </p:cNvSpPr>
          <p:nvPr>
            <p:ph type="subTitle" idx="1"/>
          </p:nvPr>
        </p:nvSpPr>
        <p:spPr>
          <a:xfrm>
            <a:off x="1295400" y="1905000"/>
            <a:ext cx="6400800" cy="4572000"/>
          </a:xfrm>
        </p:spPr>
        <p:txBody>
          <a:bodyPr>
            <a:normAutofit fontScale="92500" lnSpcReduction="10000"/>
          </a:bodyPr>
          <a:lstStyle/>
          <a:p>
            <a:pPr algn="l"/>
            <a:r>
              <a:rPr lang="en-US" sz="2000" dirty="0" smtClean="0">
                <a:effectLst/>
              </a:rPr>
              <a:t>Within thirty days after adoption of any proposed budget for the condominium, the board of directors shall provide a summary of the budget to all the unit owners and shall set a date for a meeting of the unit owners to consider ratification of the budget not less than fourteen nor more than sixty days after mailing of the summary. Unless at that meeting the owners of units to which a majority of the votes in the association are allocated or any larger percentage specified in the declaration reject the budget, the budget is ratified, whether or not a quorum is present. In the event the proposed budget is rejected or the required notice is not given, the periodic budget last ratified by the unit owners shall be continued until such time as the unit owners ratify a subsequent budget proposed by the board of directors.</a:t>
            </a:r>
            <a:br>
              <a:rPr lang="en-US" sz="2000" dirty="0" smtClean="0">
                <a:effectLst/>
              </a:rPr>
            </a:br>
            <a:endParaRPr lang="en-US" sz="2000" dirty="0"/>
          </a:p>
        </p:txBody>
      </p:sp>
    </p:spTree>
    <p:extLst>
      <p:ext uri="{BB962C8B-B14F-4D97-AF65-F5344CB8AC3E}">
        <p14:creationId xmlns:p14="http://schemas.microsoft.com/office/powerpoint/2010/main" val="301420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lumMod val="60000"/>
                    <a:lumOff val="40000"/>
                  </a:schemeClr>
                </a:solidFill>
              </a:rPr>
              <a:t>Budget Approval</a:t>
            </a:r>
            <a:br>
              <a:rPr lang="en-US" dirty="0" smtClean="0">
                <a:solidFill>
                  <a:schemeClr val="accent1">
                    <a:lumMod val="60000"/>
                    <a:lumOff val="40000"/>
                  </a:schemeClr>
                </a:solidFill>
              </a:rPr>
            </a:br>
            <a:r>
              <a:rPr lang="en-US" dirty="0" smtClean="0">
                <a:solidFill>
                  <a:schemeClr val="accent1">
                    <a:lumMod val="60000"/>
                    <a:lumOff val="40000"/>
                  </a:schemeClr>
                </a:solidFill>
              </a:rPr>
              <a:t>RCW 64.38.025 – HOA’s</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685800" y="1981200"/>
            <a:ext cx="7772400" cy="4114800"/>
          </a:xfrm>
        </p:spPr>
        <p:txBody>
          <a:bodyPr>
            <a:normAutofit fontScale="77500" lnSpcReduction="20000"/>
          </a:bodyPr>
          <a:lstStyle/>
          <a:p>
            <a:r>
              <a:rPr lang="en-US" dirty="0"/>
              <a:t>Within thirty days after adoption by the board of directors of any proposed regular or special budget of the association, the board shall set a date for a meeting of the owners to consider ratification of the budget not less than fourteen nor more than sixty days after mailing of the summary. Unless at that meeting the owners of a majority of the votes in the association are allocated or any larger percentage specified in the governing documents reject the budget, in person or by proxy, the budget is ratified, whether or not a quorum is present. In the event the proposed budget is rejected or the required notice is not given, the periodic budget last ratified by the owners shall be continued until such time as the owners ratify a subsequent budget proposed by the board of directors.</a:t>
            </a:r>
          </a:p>
        </p:txBody>
      </p:sp>
    </p:spTree>
    <p:extLst>
      <p:ext uri="{BB962C8B-B14F-4D97-AF65-F5344CB8AC3E}">
        <p14:creationId xmlns:p14="http://schemas.microsoft.com/office/powerpoint/2010/main" val="149048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AI_PPT">
  <a:themeElements>
    <a:clrScheme name="Seahawks">
      <a:dk1>
        <a:srgbClr val="001532"/>
      </a:dk1>
      <a:lt1>
        <a:sysClr val="window" lastClr="FFFFFF"/>
      </a:lt1>
      <a:dk2>
        <a:srgbClr val="9BA1A2"/>
      </a:dk2>
      <a:lt2>
        <a:srgbClr val="5E7AB2"/>
      </a:lt2>
      <a:accent1>
        <a:srgbClr val="69BE28"/>
      </a:accent1>
      <a:accent2>
        <a:srgbClr val="F2F2F2"/>
      </a:accent2>
      <a:accent3>
        <a:srgbClr val="D8D8D8"/>
      </a:accent3>
      <a:accent4>
        <a:srgbClr val="BFBFBF"/>
      </a:accent4>
      <a:accent5>
        <a:srgbClr val="BFBFBF"/>
      </a:accent5>
      <a:accent6>
        <a:srgbClr val="7F7F7F"/>
      </a:accent6>
      <a:hlink>
        <a:srgbClr val="7F7F7F"/>
      </a:hlink>
      <a:folHlink>
        <a:srgbClr val="365BB0"/>
      </a:folHlink>
    </a:clrScheme>
    <a:fontScheme name="CAI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AI_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I_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I_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I_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I_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I_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I_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I_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I_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I_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I_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I_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9299</TotalTime>
  <Words>4263</Words>
  <Application>Microsoft Office PowerPoint</Application>
  <PresentationFormat>On-screen Show (4:3)</PresentationFormat>
  <Paragraphs>504</Paragraphs>
  <Slides>78</Slides>
  <Notes>49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CAI_PPT</vt:lpstr>
      <vt:lpstr>Acrobat Document</vt:lpstr>
      <vt:lpstr>Worksheet</vt:lpstr>
      <vt:lpstr>Welcome!  Washington State Chapter COMMUNITY ASSOCIATIONS INSTITUTE  The leading professional organization providing education, resources, and advocacy for community association living.</vt:lpstr>
      <vt:lpstr>A Championship Budget</vt:lpstr>
      <vt:lpstr>Who we are</vt:lpstr>
      <vt:lpstr>Who we are</vt:lpstr>
      <vt:lpstr>Who you are?</vt:lpstr>
      <vt:lpstr>The Schedule Today:</vt:lpstr>
      <vt:lpstr>Section 1 –  Requirements/Definitions/Roles</vt:lpstr>
      <vt:lpstr>Budget Approval RCW 64.34.308 – Condominiums</vt:lpstr>
      <vt:lpstr>Budget Approval RCW 64.38.025 – HOA’s</vt:lpstr>
      <vt:lpstr>Budget Approval Horizontal Regime Act</vt:lpstr>
      <vt:lpstr>Mix Use and PUD’s</vt:lpstr>
      <vt:lpstr>What is a Budget</vt:lpstr>
      <vt:lpstr>Assessments vs. “Dues”</vt:lpstr>
      <vt:lpstr>Accounting Basics</vt:lpstr>
      <vt:lpstr>Cash Accounting: </vt:lpstr>
      <vt:lpstr> Accrual Accounting : </vt:lpstr>
      <vt:lpstr>Modified Accrual Accounting</vt:lpstr>
      <vt:lpstr>Fund Accounting</vt:lpstr>
      <vt:lpstr>Balance Sheet</vt:lpstr>
      <vt:lpstr>Revenue &amp; Expense Statement</vt:lpstr>
      <vt:lpstr>Why Do We Care About Accruals &amp; Assets?</vt:lpstr>
      <vt:lpstr>Who’s Responsible for the Budget?</vt:lpstr>
      <vt:lpstr>What is the Manager’s Responsibility?</vt:lpstr>
      <vt:lpstr>Board Members: </vt:lpstr>
      <vt:lpstr>Budget Process</vt:lpstr>
      <vt:lpstr>When should we start?</vt:lpstr>
      <vt:lpstr>Sources of Budget Requirements</vt:lpstr>
      <vt:lpstr>Lender’s Requirements (FHA, VA, Fannie Mae)</vt:lpstr>
      <vt:lpstr>Requirements/Definitions/Roles: </vt:lpstr>
      <vt:lpstr>(Section 2) Budget Development</vt:lpstr>
      <vt:lpstr>What is Budgeting?</vt:lpstr>
      <vt:lpstr>Seahawks</vt:lpstr>
      <vt:lpstr>What are the primary drivers of budget development? </vt:lpstr>
      <vt:lpstr>Budget Tools</vt:lpstr>
      <vt:lpstr>Chart of Accounts</vt:lpstr>
      <vt:lpstr>Typical Chart of Accounts</vt:lpstr>
      <vt:lpstr>Budget Preparation Step 1 – project actual income &amp; expenses</vt:lpstr>
      <vt:lpstr>Budget Preparation Step 2 –  prepare new budget</vt:lpstr>
      <vt:lpstr>Budget Preparation Step 2 Cont –  prepare new budget</vt:lpstr>
      <vt:lpstr>Zero-Base Line Items</vt:lpstr>
      <vt:lpstr>Historical Trend Items</vt:lpstr>
      <vt:lpstr>Would you use zero base, historical, or hybrid to calculate?</vt:lpstr>
      <vt:lpstr>Budget Preparation Step 2  Cont – prepare new budget?</vt:lpstr>
      <vt:lpstr>Budget Preparation Step 2 – prepare new budget?</vt:lpstr>
      <vt:lpstr>Budget Preparation – final step?</vt:lpstr>
      <vt:lpstr>Budget Development: </vt:lpstr>
      <vt:lpstr>Section 2A – Advanced Budgeting/Financial Health</vt:lpstr>
      <vt:lpstr>BAD DEBTS!</vt:lpstr>
      <vt:lpstr>Operating Cash Position</vt:lpstr>
      <vt:lpstr>Operating Deficit or Surplus:</vt:lpstr>
      <vt:lpstr>Operating Deficit or Surplus:</vt:lpstr>
      <vt:lpstr>Excess Operating Funds? (carryover)</vt:lpstr>
      <vt:lpstr>Contingencies (AKA Murphy’s Law):</vt:lpstr>
      <vt:lpstr>Retained Earnings:</vt:lpstr>
      <vt:lpstr>Ten Pitfalls to Avoid:</vt:lpstr>
      <vt:lpstr>Advance Budgeting/Financial Health:</vt:lpstr>
      <vt:lpstr>Section 3 – Financial Controls and Audits</vt:lpstr>
      <vt:lpstr>Financial Controls and Audits</vt:lpstr>
      <vt:lpstr>Financial Controls and Audit</vt:lpstr>
      <vt:lpstr>Audits: What They Do Accomplish</vt:lpstr>
      <vt:lpstr>Audits: What They Don’t Accomplish</vt:lpstr>
      <vt:lpstr>Audits: Do We Have To Have One?</vt:lpstr>
      <vt:lpstr>Audits: Do We Have To Have One?</vt:lpstr>
      <vt:lpstr>Audits: Do We Have To Have One?</vt:lpstr>
      <vt:lpstr>CAI Financial TIPS Brochure</vt:lpstr>
      <vt:lpstr>Financial controls &amp; Budget follow-up:</vt:lpstr>
      <vt:lpstr>Section 4 - Reserve Study</vt:lpstr>
      <vt:lpstr>Requirements Beginning 2012</vt:lpstr>
      <vt:lpstr>New requirements as of 2012 </vt:lpstr>
      <vt:lpstr>Annual Disclosure Requirements</vt:lpstr>
      <vt:lpstr>Reserve Study Comments?</vt:lpstr>
      <vt:lpstr>Reserve Study Comments?</vt:lpstr>
      <vt:lpstr>PowerPoint Presentation</vt:lpstr>
      <vt:lpstr>Some Statistics</vt:lpstr>
      <vt:lpstr>Cagianut &amp; Company Budget FAQ’s</vt:lpstr>
      <vt:lpstr>PPT Presentation:</vt:lpstr>
      <vt:lpstr>Questions ?</vt:lpstr>
      <vt:lpstr>CAI and the Washington State Chapter of CAI</vt:lpstr>
    </vt:vector>
  </TitlesOfParts>
  <Company>CAI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Optional Subtitle</dc:title>
  <dc:creator>frathbun</dc:creator>
  <cp:lastModifiedBy>Kevin Ducotey</cp:lastModifiedBy>
  <cp:revision>373</cp:revision>
  <cp:lastPrinted>2016-08-30T22:12:07Z</cp:lastPrinted>
  <dcterms:created xsi:type="dcterms:W3CDTF">2013-09-25T03:17:57Z</dcterms:created>
  <dcterms:modified xsi:type="dcterms:W3CDTF">2016-09-07T00:19:24Z</dcterms:modified>
</cp:coreProperties>
</file>