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4" r:id="rId1"/>
    <p:sldMasterId id="2147483867" r:id="rId2"/>
  </p:sldMasterIdLst>
  <p:notesMasterIdLst>
    <p:notesMasterId r:id="rId15"/>
  </p:notesMasterIdLst>
  <p:handoutMasterIdLst>
    <p:handoutMasterId r:id="rId16"/>
  </p:handoutMasterIdLst>
  <p:sldIdLst>
    <p:sldId id="256" r:id="rId3"/>
    <p:sldId id="478" r:id="rId4"/>
    <p:sldId id="462" r:id="rId5"/>
    <p:sldId id="464" r:id="rId6"/>
    <p:sldId id="476" r:id="rId7"/>
    <p:sldId id="477" r:id="rId8"/>
    <p:sldId id="473" r:id="rId9"/>
    <p:sldId id="469" r:id="rId10"/>
    <p:sldId id="470" r:id="rId11"/>
    <p:sldId id="474" r:id="rId12"/>
    <p:sldId id="475" r:id="rId13"/>
    <p:sldId id="461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86404" autoAdjust="0"/>
  </p:normalViewPr>
  <p:slideViewPr>
    <p:cSldViewPr>
      <p:cViewPr varScale="1">
        <p:scale>
          <a:sx n="78" d="100"/>
          <a:sy n="78" d="100"/>
        </p:scale>
        <p:origin x="-11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271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2808" y="-10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7E79897-71A7-4178-93CA-0834380D79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265538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24129C0-E3EA-4424-9FB9-C50F0BF7050B}" type="datetimeFigureOut">
              <a:rPr lang="en-US" smtClean="0"/>
              <a:pPr/>
              <a:t>5/29/2013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0963FD6-80ED-405B-B676-35CB126BA2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439973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 baseline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0" y="4945912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380072" y="6477000"/>
            <a:ext cx="4078128" cy="296069"/>
          </a:xfrm>
        </p:spPr>
        <p:txBody>
          <a:bodyPr/>
          <a:lstStyle>
            <a:lvl1pPr>
              <a:defRPr b="1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Copyright 2013 Mark Hugh PLLC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2013 Mark Hugh PLLC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DB01-6B90-4260-93E0-F852D4B4FC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2013 Mark Hugh PLLC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DB01-6B90-4260-93E0-F852D4B4FC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2013 Mark Hugh PLLC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DB01-6B90-4260-93E0-F852D4B4FC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2013 Mark Hugh PLLC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DB01-6B90-4260-93E0-F852D4B4FC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95800" y="6324600"/>
            <a:ext cx="4230528" cy="365125"/>
          </a:xfrm>
        </p:spPr>
        <p:txBody>
          <a:bodyPr/>
          <a:lstStyle>
            <a:extLst/>
          </a:lstStyle>
          <a:p>
            <a:r>
              <a:rPr lang="en-US" dirty="0" smtClean="0"/>
              <a:t>Copyright 2013 Mark Hugh PLLC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2013 Mark Hugh PLLC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DB01-6B90-4260-93E0-F852D4B4FC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2013 Mark Hugh PLLC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DB01-6B90-4260-93E0-F852D4B4FC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2013 Mark Hugh PLLC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DB01-6B90-4260-93E0-F852D4B4FC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2013 Mark Hugh PLLC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DB01-6B90-4260-93E0-F852D4B4FC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2013 Mark Hugh PLLC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DB01-6B90-4260-93E0-F852D4B4FC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2013 Mark Hugh PLLC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DB01-6B90-4260-93E0-F852D4B4FC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2013 Mark Hugh PLLC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DB01-6B90-4260-93E0-F852D4B4FC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828801"/>
            <a:ext cx="8229600" cy="37338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4230528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500" baseline="0">
                <a:solidFill>
                  <a:schemeClr val="tx1"/>
                </a:solidFill>
                <a:latin typeface="Trebuchet MS" pitchFamily="34" charset="0"/>
              </a:defRPr>
            </a:lvl1pPr>
            <a:extLst/>
          </a:lstStyle>
          <a:p>
            <a:r>
              <a:rPr lang="en-US" dirty="0" smtClean="0"/>
              <a:t>Copyright 2013 Mark Hugh PLLC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 baseline="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Trebuchet MS" pitchFamily="34" charset="0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Copyright 2013 Mark Hugh PLLC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BDB01-6B90-4260-93E0-F852D4B4FC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ark@markhugh.co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Homeowner’s A</a:t>
            </a:r>
            <a:r>
              <a:rPr lang="en-US" dirty="0" smtClean="0"/>
              <a:t>ssociations: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Avoiding </a:t>
            </a:r>
            <a:r>
              <a:rPr lang="en-US" dirty="0" smtClean="0"/>
              <a:t>Tax</a:t>
            </a:r>
            <a:r>
              <a:rPr lang="en-US" dirty="0" smtClean="0"/>
              <a:t> </a:t>
            </a:r>
            <a:r>
              <a:rPr lang="en-US" dirty="0" smtClean="0"/>
              <a:t>Landmines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June 2013</a:t>
            </a:r>
          </a:p>
          <a:p>
            <a:pPr marL="0" marR="64008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700" kern="1200" baseline="0" dirty="0" smtClean="0">
                <a:solidFill>
                  <a:schemeClr val="tx2"/>
                </a:solidFill>
                <a:latin typeface="Trebuchet MS" pitchFamily="34" charset="0"/>
                <a:ea typeface="+mn-ea"/>
                <a:cs typeface="+mn-cs"/>
              </a:rPr>
              <a:t>Mark Hugh PLLC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dirty="0" smtClean="0"/>
              <a:t>A compensating tax</a:t>
            </a:r>
          </a:p>
          <a:p>
            <a: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dirty="0" smtClean="0"/>
              <a:t>Same items and same rates as the sales tax</a:t>
            </a:r>
          </a:p>
          <a:p>
            <a: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dirty="0" smtClean="0"/>
              <a:t>Examples include untaxed services such as casual labor, construction, maintenance, and landscaping</a:t>
            </a:r>
          </a:p>
          <a:p>
            <a: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dirty="0" smtClean="0"/>
              <a:t>Goods purchased from out of state by phone or internet</a:t>
            </a:r>
          </a:p>
          <a:p>
            <a: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dirty="0" smtClean="0"/>
              <a:t>Software licenses and electronic services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 rtl="0" eaLnBrk="1" latinLnBrk="0" hangingPunct="1">
              <a:spcBef>
                <a:spcPct val="0"/>
              </a:spcBef>
              <a:buNone/>
            </a:pPr>
            <a:r>
              <a:rPr lang="en-US" dirty="0" smtClean="0"/>
              <a:t>The Use Tax in General</a:t>
            </a:r>
            <a:endParaRPr kumimoji="0" lang="en-US" sz="4100" b="1" kern="1200" baseline="0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2013 Mark Hugh PLLC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dirty="0" smtClean="0"/>
              <a:t>No special exemptions exist for HOA’s</a:t>
            </a:r>
          </a:p>
          <a:p>
            <a: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dirty="0" smtClean="0"/>
              <a:t>A source of Department of Revenue audits</a:t>
            </a:r>
          </a:p>
          <a:p>
            <a: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dirty="0" smtClean="0"/>
              <a:t>Payable either through the filing of a Washington State Combined Excise Tax return for registered filers; or</a:t>
            </a:r>
          </a:p>
          <a:p>
            <a: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dirty="0" smtClean="0"/>
              <a:t>A Consumer Use Tax Return for unregistered filers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 rtl="0" eaLnBrk="1" latinLnBrk="0" hangingPunct="1">
              <a:spcBef>
                <a:spcPct val="0"/>
              </a:spcBef>
              <a:buNone/>
            </a:pPr>
            <a:r>
              <a:rPr lang="en-US" dirty="0" smtClean="0"/>
              <a:t>The Use Tax and HOA’s</a:t>
            </a:r>
            <a:endParaRPr kumimoji="0" lang="en-US" sz="4100" b="1" kern="1200" baseline="0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2013 Mark Hugh PLLC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(425) 641-2992 </a:t>
            </a:r>
          </a:p>
          <a:p>
            <a:r>
              <a:rPr lang="en-US" dirty="0" smtClean="0">
                <a:hlinkClick r:id="rId3"/>
              </a:rPr>
              <a:t>mark@markhugh.com</a:t>
            </a:r>
            <a:endParaRPr lang="en-US" dirty="0" smtClean="0"/>
          </a:p>
          <a:p>
            <a:r>
              <a:rPr lang="en-US" i="1" dirty="0" smtClean="0"/>
              <a:t>Washington Sales Tax and New Developments</a:t>
            </a:r>
            <a:r>
              <a:rPr lang="en-US" dirty="0" smtClean="0"/>
              <a:t>, a four hour webcast that covers sales tax fundamentals, new developments, and tax audits</a:t>
            </a:r>
          </a:p>
          <a:p>
            <a:r>
              <a:rPr lang="en-US" i="1" dirty="0" smtClean="0"/>
              <a:t>Washington Business Taxes and New Developments</a:t>
            </a:r>
            <a:r>
              <a:rPr lang="en-US" dirty="0" smtClean="0"/>
              <a:t>, a eight hour seminar that covers both the B&amp;O and sales taxes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2013 Mark Hugh PLLC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dirty="0" smtClean="0"/>
              <a:t>Washington Business &amp; Occupation (B&amp;O) tax</a:t>
            </a:r>
          </a:p>
          <a:p>
            <a: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dirty="0" smtClean="0"/>
              <a:t>State and local public utility taxes</a:t>
            </a:r>
            <a:endParaRPr kumimoji="0" lang="en-US" sz="2700" kern="1200" baseline="0" dirty="0" smtClean="0">
              <a:solidFill>
                <a:schemeClr val="tx1"/>
              </a:solidFill>
              <a:latin typeface="Trebuchet MS" pitchFamily="34" charset="0"/>
              <a:ea typeface="+mn-ea"/>
              <a:cs typeface="+mn-cs"/>
            </a:endParaRPr>
          </a:p>
          <a:p>
            <a: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dirty="0" smtClean="0"/>
              <a:t>State and local sales taxes</a:t>
            </a:r>
            <a:r>
              <a:rPr kumimoji="0" lang="en-US" sz="2700" kern="1200" baseline="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endParaRPr kumimoji="0" lang="en-US" sz="2700" kern="1200" baseline="0" dirty="0" smtClean="0">
              <a:solidFill>
                <a:schemeClr val="tx1"/>
              </a:solidFill>
              <a:latin typeface="Trebuchet MS" pitchFamily="34" charset="0"/>
              <a:ea typeface="+mn-ea"/>
              <a:cs typeface="+mn-cs"/>
            </a:endParaRPr>
          </a:p>
          <a:p>
            <a: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dirty="0" smtClean="0"/>
              <a:t>State and local use taxes</a:t>
            </a:r>
            <a:r>
              <a:rPr kumimoji="0" lang="en-US" sz="2700" kern="1200" baseline="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endParaRPr kumimoji="0" lang="en-US" sz="2700" kern="1200" baseline="0" dirty="0" smtClean="0">
              <a:solidFill>
                <a:schemeClr val="tx1"/>
              </a:solidFill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 rtl="0" eaLnBrk="1" latinLnBrk="0" hangingPunct="1">
              <a:spcBef>
                <a:spcPct val="0"/>
              </a:spcBef>
              <a:buNone/>
            </a:pPr>
            <a:r>
              <a:rPr lang="en-US" dirty="0" smtClean="0"/>
              <a:t>Taxes on Today’s Menu</a:t>
            </a:r>
            <a:endParaRPr kumimoji="0" lang="en-US" sz="4100" b="1" kern="1200" baseline="0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2013 Mark Hugh PLLC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dirty="0" smtClean="0"/>
              <a:t>A gross receipts tax </a:t>
            </a:r>
            <a:r>
              <a:rPr lang="en-US" dirty="0" smtClean="0"/>
              <a:t>system</a:t>
            </a:r>
          </a:p>
          <a:p>
            <a: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dirty="0" smtClean="0"/>
              <a:t>Reimbursements are included within “gross receipts”</a:t>
            </a:r>
            <a:endParaRPr lang="en-US" dirty="0" smtClean="0"/>
          </a:p>
          <a:p>
            <a: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dirty="0" smtClean="0"/>
              <a:t>All HOA activities </a:t>
            </a:r>
            <a:r>
              <a:rPr kumimoji="0" lang="en-US" sz="2700" kern="1200" baseline="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are </a:t>
            </a:r>
            <a:r>
              <a:rPr kumimoji="0" lang="en-US" sz="2700" kern="1200" baseline="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presumed </a:t>
            </a:r>
            <a:r>
              <a:rPr kumimoji="0" lang="en-US" sz="2700" kern="1200" baseline="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taxable, barring a specific deduction </a:t>
            </a:r>
            <a:endParaRPr kumimoji="0" lang="en-US" sz="2700" kern="1200" baseline="0" dirty="0" smtClean="0">
              <a:solidFill>
                <a:schemeClr val="tx1"/>
              </a:solidFill>
              <a:latin typeface="Trebuchet MS" pitchFamily="34" charset="0"/>
              <a:ea typeface="+mn-ea"/>
              <a:cs typeface="+mn-cs"/>
            </a:endParaRPr>
          </a:p>
          <a:p>
            <a: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dirty="0" smtClean="0"/>
              <a:t>Different rates apply to different activities</a:t>
            </a:r>
            <a:endParaRPr kumimoji="0" lang="en-US" sz="2700" kern="1200" baseline="0" dirty="0" smtClean="0">
              <a:solidFill>
                <a:schemeClr val="tx1"/>
              </a:solidFill>
              <a:latin typeface="Trebuchet MS" pitchFamily="34" charset="0"/>
              <a:ea typeface="+mn-ea"/>
              <a:cs typeface="+mn-cs"/>
            </a:endParaRPr>
          </a:p>
          <a:p>
            <a: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en-US" sz="2700" kern="1200" baseline="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B&amp;O tax </a:t>
            </a:r>
            <a:r>
              <a:rPr kumimoji="0" lang="en-US" sz="2700" kern="1200" baseline="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rates are low, but a high tax base</a:t>
            </a:r>
          </a:p>
          <a:p>
            <a: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dirty="0" smtClean="0"/>
              <a:t>Small Business B&amp;O tax credit reduces risk</a:t>
            </a:r>
            <a:endParaRPr kumimoji="0" lang="en-US" sz="2700" kern="1200" baseline="0" dirty="0" smtClean="0">
              <a:solidFill>
                <a:schemeClr val="tx1"/>
              </a:solidFill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 rtl="0" eaLnBrk="1" latinLnBrk="0" hangingPunct="1">
              <a:spcBef>
                <a:spcPct val="0"/>
              </a:spcBef>
              <a:buNone/>
            </a:pPr>
            <a:r>
              <a:rPr kumimoji="0" lang="en-US" sz="4100" b="1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The</a:t>
            </a:r>
            <a:r>
              <a:rPr kumimoji="0" lang="en-US" sz="41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 B&amp;O Tax in General</a:t>
            </a:r>
            <a:endParaRPr kumimoji="0" lang="en-US" sz="4100" b="1" kern="1200" baseline="0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2013 Mark Hugh PLLC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5760" lvl="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en-US" sz="2700" kern="1200" baseline="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The B&amp;O deduction for common area charges</a:t>
            </a:r>
          </a:p>
          <a:p>
            <a: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en-US" sz="2700" kern="1200" baseline="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A deduction for amounts used for repair, maintenance, replacement, management, or improvement of the residential structures and commonly held property</a:t>
            </a:r>
          </a:p>
          <a:p>
            <a: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en-US" sz="2700" kern="1200" baseline="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Excludes property where fees or charges are made for use by the public who are not guests accompanied by a member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 rtl="0" eaLnBrk="1" latinLnBrk="0" hangingPunct="1">
              <a:spcBef>
                <a:spcPct val="0"/>
              </a:spcBef>
              <a:buNone/>
            </a:pPr>
            <a:r>
              <a:rPr lang="en-US" dirty="0" smtClean="0"/>
              <a:t>The B&amp;O Tax and HOA’s</a:t>
            </a:r>
            <a:endParaRPr kumimoji="0" lang="en-US" sz="4100" b="1" kern="1200" baseline="0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2013 Mark Hugh PLLC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dirty="0" smtClean="0"/>
              <a:t>Deduction i</a:t>
            </a:r>
            <a:r>
              <a:rPr kumimoji="0" lang="en-US" sz="2700" kern="1200" baseline="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ncludes </a:t>
            </a:r>
            <a:r>
              <a:rPr kumimoji="0" lang="en-US" sz="2700" kern="1200" baseline="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areas required for common access such as reception areas, halls, stairways, parking, and may include recreation rooms, swimming pools and small parks or recreation areas </a:t>
            </a:r>
          </a:p>
          <a:p>
            <a: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dirty="0" smtClean="0"/>
              <a:t>Deduction e</a:t>
            </a:r>
            <a:r>
              <a:rPr kumimoji="0" lang="en-US" sz="2700" kern="1200" baseline="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xcludes </a:t>
            </a:r>
            <a:r>
              <a:rPr kumimoji="0" lang="en-US" sz="2700" kern="1200" baseline="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extensive areas as required for golf courses, campgrounds, hiking and riding areas, boating </a:t>
            </a:r>
            <a:r>
              <a:rPr kumimoji="0" lang="en-US" sz="2700" kern="1200" baseline="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areas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65760" lvl="0" indent="-256032" algn="l" rtl="0" eaLnBrk="1" latinLnBrk="0" hangingPunct="1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</a:pPr>
            <a:r>
              <a:rPr kumimoji="0" lang="en-US" sz="4100" b="1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Includible and Excludable Areas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2013 Mark Hugh PLLC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Specific charges to members for specific</a:t>
            </a:r>
            <a:r>
              <a:rPr lang="en-US" baseline="0" dirty="0" smtClean="0"/>
              <a:t> services are generally </a:t>
            </a:r>
            <a:r>
              <a:rPr lang="en-US" baseline="0" dirty="0" smtClean="0"/>
              <a:t>taxable</a:t>
            </a:r>
          </a:p>
          <a:p>
            <a:r>
              <a:rPr lang="en-US" dirty="0" smtClean="0"/>
              <a:t>Amounts excluded from the common area deduction generally taxable</a:t>
            </a:r>
            <a:endParaRPr lang="en-US" baseline="0" dirty="0" smtClean="0"/>
          </a:p>
          <a:p>
            <a:r>
              <a:rPr lang="en-US" baseline="0" dirty="0" smtClean="0"/>
              <a:t>Examples include maintenance, cleaning, and repairs of a specific owner’s property</a:t>
            </a:r>
          </a:p>
          <a:p>
            <a:r>
              <a:rPr lang="en-US" baseline="0" dirty="0" smtClean="0"/>
              <a:t>Miscellaneous charges for replacement property</a:t>
            </a:r>
          </a:p>
          <a:p>
            <a:r>
              <a:rPr lang="en-US" dirty="0" smtClean="0"/>
              <a:t>Special services such as yard waste removal</a:t>
            </a:r>
          </a:p>
          <a:p>
            <a:r>
              <a:rPr lang="en-US" baseline="0" dirty="0" smtClean="0"/>
              <a:t>Special</a:t>
            </a:r>
            <a:r>
              <a:rPr lang="en-US" dirty="0" smtClean="0"/>
              <a:t> assessments not assessed to all members</a:t>
            </a:r>
          </a:p>
          <a:p>
            <a:r>
              <a:rPr lang="en-US" baseline="0" dirty="0" smtClean="0"/>
              <a:t>Tax effect</a:t>
            </a:r>
            <a:r>
              <a:rPr lang="en-US" dirty="0" smtClean="0"/>
              <a:t> of the Small Business B&amp;O tax credit</a:t>
            </a:r>
            <a:r>
              <a:rPr lang="en-US" baseline="0" dirty="0" smtClean="0"/>
              <a:t> 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65760" lvl="0" indent="-256032" algn="l" rtl="0" eaLnBrk="1" latinLnBrk="0" hangingPunct="1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</a:pPr>
            <a:r>
              <a:rPr kumimoji="0" lang="en-US" sz="4100" b="1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rPr>
              <a:t>Other B&amp;O Taxable Amounts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2013 Mark Hugh PLLC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dirty="0" smtClean="0"/>
              <a:t>From </a:t>
            </a:r>
            <a:r>
              <a:rPr lang="en-US" dirty="0" smtClean="0"/>
              <a:t>Washington’s </a:t>
            </a:r>
            <a:r>
              <a:rPr lang="en-US" dirty="0" smtClean="0"/>
              <a:t>“activity based tax” system</a:t>
            </a:r>
          </a:p>
          <a:p>
            <a: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en-US" sz="2700" kern="1200" baseline="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Taxes</a:t>
            </a:r>
            <a:r>
              <a:rPr kumimoji="0" lang="en-US" sz="2700" kern="120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 assessed at very high rates on water</a:t>
            </a:r>
            <a:r>
              <a:rPr kumimoji="0" lang="en-US" sz="2700" kern="1200" baseline="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 and power </a:t>
            </a:r>
            <a:r>
              <a:rPr kumimoji="0" lang="en-US" sz="2700" kern="120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distribution activities</a:t>
            </a:r>
          </a:p>
          <a:p>
            <a: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baseline="0" dirty="0" smtClean="0"/>
              <a:t>Water distribution rate is over</a:t>
            </a:r>
            <a:r>
              <a:rPr lang="en-US" dirty="0" smtClean="0"/>
              <a:t> 5%</a:t>
            </a:r>
          </a:p>
          <a:p>
            <a: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en-US" sz="2700" kern="1200" baseline="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Local</a:t>
            </a:r>
            <a:r>
              <a:rPr kumimoji="0" lang="en-US" sz="2700" kern="120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 utility taxes may be due at similar rates</a:t>
            </a:r>
          </a:p>
          <a:p>
            <a: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baseline="0" dirty="0" smtClean="0"/>
              <a:t>B&amp;O</a:t>
            </a:r>
            <a:r>
              <a:rPr lang="en-US" dirty="0" smtClean="0"/>
              <a:t> common area deduction does not apply</a:t>
            </a:r>
          </a:p>
          <a:p>
            <a: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en-US" sz="2700" kern="1200" baseline="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Department</a:t>
            </a:r>
            <a:r>
              <a:rPr kumimoji="0" lang="en-US" sz="2700" kern="120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 prior cases impose the tax on HOA’s</a:t>
            </a:r>
            <a:endParaRPr kumimoji="0" lang="en-US" sz="2700" kern="1200" baseline="0" dirty="0" smtClean="0">
              <a:solidFill>
                <a:schemeClr val="tx1"/>
              </a:solidFill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 rtl="0" eaLnBrk="1" latinLnBrk="0" hangingPunct="1">
              <a:spcBef>
                <a:spcPct val="0"/>
              </a:spcBef>
              <a:buNone/>
            </a:pPr>
            <a:r>
              <a:rPr lang="en-US" dirty="0" smtClean="0"/>
              <a:t>The Public Utility Tax and HOA’s</a:t>
            </a:r>
            <a:endParaRPr kumimoji="0" lang="en-US" sz="4100" b="1" kern="1200" baseline="0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2013 Mark Hugh PLLC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en-US" sz="2700" kern="1200" baseline="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Two perspectives, both as a buyer and as a seller</a:t>
            </a:r>
          </a:p>
          <a:p>
            <a: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dirty="0" smtClean="0"/>
              <a:t>Applies to sales of goods and services related to property</a:t>
            </a:r>
            <a:endParaRPr kumimoji="0" lang="en-US" sz="2700" kern="1200" baseline="0" dirty="0" smtClean="0">
              <a:solidFill>
                <a:schemeClr val="tx1"/>
              </a:solidFill>
              <a:latin typeface="Trebuchet MS" pitchFamily="34" charset="0"/>
              <a:ea typeface="+mn-ea"/>
              <a:cs typeface="+mn-cs"/>
            </a:endParaRPr>
          </a:p>
          <a:p>
            <a: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en-US" sz="2700" kern="1200" baseline="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General exemptions from the </a:t>
            </a:r>
            <a:r>
              <a:rPr kumimoji="0" lang="en-US" sz="2700" kern="1200" baseline="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sales </a:t>
            </a:r>
            <a:r>
              <a:rPr kumimoji="0" lang="en-US" sz="2700" kern="1200" baseline="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tax </a:t>
            </a:r>
          </a:p>
          <a:p>
            <a: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en-US" sz="2700" kern="1200" baseline="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Due from the </a:t>
            </a:r>
            <a:r>
              <a:rPr kumimoji="0" lang="en-US" sz="2700" kern="1200" baseline="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consumer,</a:t>
            </a:r>
            <a:r>
              <a:rPr kumimoji="0" lang="en-US" sz="2700" kern="120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 but </a:t>
            </a:r>
            <a:r>
              <a:rPr kumimoji="0" lang="en-US" sz="2700" kern="1200" baseline="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seller is liable for the tax as a </a:t>
            </a:r>
            <a:r>
              <a:rPr kumimoji="0" lang="en-US" sz="2700" kern="1200" baseline="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collection agent for the </a:t>
            </a:r>
            <a:r>
              <a:rPr kumimoji="0" lang="en-US" sz="2700" kern="1200" baseline="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state</a:t>
            </a:r>
          </a:p>
          <a:p>
            <a: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dirty="0" smtClean="0"/>
              <a:t>Sales tax rates high, 9.5% in many areas</a:t>
            </a:r>
          </a:p>
          <a:p>
            <a: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en-US" sz="2700" kern="1200" baseline="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A</a:t>
            </a:r>
            <a:r>
              <a:rPr kumimoji="0" lang="en-US" sz="2700" kern="120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 trust fund, misdemeanor for not remitting</a:t>
            </a:r>
            <a:r>
              <a:rPr kumimoji="0" lang="en-US" sz="2700" kern="1200" baseline="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endParaRPr kumimoji="0" lang="en-US" sz="2700" kern="1200" baseline="0" dirty="0" smtClean="0">
              <a:solidFill>
                <a:schemeClr val="tx1"/>
              </a:solidFill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 rtl="0" eaLnBrk="1" latinLnBrk="0" hangingPunct="1">
              <a:spcBef>
                <a:spcPct val="0"/>
              </a:spcBef>
              <a:buNone/>
            </a:pPr>
            <a:r>
              <a:rPr lang="en-US" dirty="0" smtClean="0"/>
              <a:t>The Sales Tax in General</a:t>
            </a:r>
            <a:endParaRPr kumimoji="0" lang="en-US" sz="4100" b="1" kern="1200" baseline="0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2013 Mark Hugh PLLC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Amounts </a:t>
            </a:r>
            <a:r>
              <a:rPr lang="en-US" dirty="0" smtClean="0"/>
              <a:t>excluded from the common area deduction </a:t>
            </a:r>
            <a:r>
              <a:rPr lang="en-US" dirty="0" smtClean="0"/>
              <a:t>may be taxable</a:t>
            </a:r>
          </a:p>
          <a:p>
            <a:r>
              <a:rPr lang="en-US" dirty="0" smtClean="0"/>
              <a:t>Examples include amusement and recreation services, physical fitness services</a:t>
            </a:r>
            <a:endParaRPr lang="en-US" dirty="0" smtClean="0"/>
          </a:p>
          <a:p>
            <a:r>
              <a:rPr lang="en-US" dirty="0" smtClean="0"/>
              <a:t>M</a:t>
            </a:r>
            <a:r>
              <a:rPr lang="en-US" dirty="0" smtClean="0"/>
              <a:t>aintenance</a:t>
            </a:r>
            <a:r>
              <a:rPr lang="en-US" dirty="0" smtClean="0"/>
              <a:t>, cleaning, and repairs of a specific owner’s property</a:t>
            </a:r>
          </a:p>
          <a:p>
            <a:r>
              <a:rPr lang="en-US" dirty="0" smtClean="0"/>
              <a:t>Miscellaneous charges for replacement property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 rtl="0" eaLnBrk="1" latinLnBrk="0" hangingPunct="1">
              <a:spcBef>
                <a:spcPct val="0"/>
              </a:spcBef>
              <a:buNone/>
            </a:pPr>
            <a:r>
              <a:rPr lang="en-US" dirty="0" smtClean="0"/>
              <a:t>The Sales Tax and HOA’s</a:t>
            </a:r>
            <a:endParaRPr kumimoji="0" lang="en-US" sz="4100" b="1" kern="1200" baseline="0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2013 Mark Hugh PLLC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1320</TotalTime>
  <Words>627</Words>
  <Application>Microsoft Office PowerPoint</Application>
  <PresentationFormat>On-screen Show (4:3)</PresentationFormat>
  <Paragraphs>76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Concourse</vt:lpstr>
      <vt:lpstr>Custom Design</vt:lpstr>
      <vt:lpstr>Homeowner’s Associations:  Avoiding Tax Landmines</vt:lpstr>
      <vt:lpstr>Taxes on Today’s Menu</vt:lpstr>
      <vt:lpstr>The B&amp;O Tax in General</vt:lpstr>
      <vt:lpstr>The B&amp;O Tax and HOA’s</vt:lpstr>
      <vt:lpstr>Includible and Excludable Areas</vt:lpstr>
      <vt:lpstr>Other B&amp;O Taxable Amounts</vt:lpstr>
      <vt:lpstr>The Public Utility Tax and HOA’s</vt:lpstr>
      <vt:lpstr>The Sales Tax in General</vt:lpstr>
      <vt:lpstr>The Sales Tax and HOA’s</vt:lpstr>
      <vt:lpstr>The Use Tax in General</vt:lpstr>
      <vt:lpstr>The Use Tax and HOA’s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</dc:creator>
  <cp:lastModifiedBy>Mark</cp:lastModifiedBy>
  <cp:revision>440</cp:revision>
  <dcterms:created xsi:type="dcterms:W3CDTF">2011-06-17T22:31:26Z</dcterms:created>
  <dcterms:modified xsi:type="dcterms:W3CDTF">2013-05-29T13:47:39Z</dcterms:modified>
</cp:coreProperties>
</file>